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59" r:id="rId6"/>
    <p:sldId id="260" r:id="rId7"/>
    <p:sldId id="268" r:id="rId8"/>
    <p:sldId id="262" r:id="rId9"/>
    <p:sldId id="263" r:id="rId10"/>
    <p:sldId id="272" r:id="rId11"/>
    <p:sldId id="273" r:id="rId12"/>
    <p:sldId id="281" r:id="rId13"/>
    <p:sldId id="274" r:id="rId14"/>
    <p:sldId id="275" r:id="rId15"/>
    <p:sldId id="276" r:id="rId16"/>
    <p:sldId id="278" r:id="rId17"/>
    <p:sldId id="282" r:id="rId18"/>
    <p:sldId id="283" r:id="rId19"/>
    <p:sldId id="284" r:id="rId20"/>
    <p:sldId id="277" r:id="rId21"/>
    <p:sldId id="279" r:id="rId22"/>
    <p:sldId id="280"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343E7-AFB6-432C-B33D-C19C77D002F5}" v="554" dt="2023-02-05T12:13:59.771"/>
    <p1510:client id="{F6EDB20A-3BB9-D522-E929-499F5F22D597}" v="409" dt="2023-02-05T18:41:49.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ulunettes.wordpress.com/2018/02/13/livro-a-bela-e-a-fera-madame-de-villeneuve-e-madame-de-beaumont/" TargetMode="External"/><Relationship Id="rId2" Type="http://schemas.openxmlformats.org/officeDocument/2006/relationships/hyperlink" Target="https://www.yahoo.com/entertainment/disneys-beauty-and-the-beast-is-much-less-scandalous-than-the-original-novel-165625227.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book&#10;&#10;Description automatically generated">
            <a:extLst>
              <a:ext uri="{FF2B5EF4-FFF2-40B4-BE49-F238E27FC236}">
                <a16:creationId xmlns:a16="http://schemas.microsoft.com/office/drawing/2014/main" id="{B572E9C9-55E7-EAC2-AE6C-70EE50FE3532}"/>
              </a:ext>
            </a:extLst>
          </p:cNvPr>
          <p:cNvPicPr>
            <a:picLocks noChangeAspect="1"/>
          </p:cNvPicPr>
          <p:nvPr/>
        </p:nvPicPr>
        <p:blipFill rotWithShape="1">
          <a:blip r:embed="rId2">
            <a:alphaModFix amt="50000"/>
          </a:blip>
          <a:srcRect l="4000"/>
          <a:stretch/>
        </p:blipFill>
        <p:spPr>
          <a:xfrm>
            <a:off x="20" y="1"/>
            <a:ext cx="12191980" cy="6857999"/>
          </a:xfrm>
          <a:prstGeom prst="rect">
            <a:avLst/>
          </a:prstGeom>
        </p:spPr>
      </p:pic>
      <p:sp>
        <p:nvSpPr>
          <p:cNvPr id="2" name="Title 1"/>
          <p:cNvSpPr>
            <a:spLocks noGrp="1"/>
          </p:cNvSpPr>
          <p:nvPr>
            <p:ph type="ctrTitle"/>
          </p:nvPr>
        </p:nvSpPr>
        <p:spPr>
          <a:xfrm>
            <a:off x="1431235" y="0"/>
            <a:ext cx="9144000" cy="2690191"/>
          </a:xfrm>
        </p:spPr>
        <p:txBody>
          <a:bodyPr>
            <a:normAutofit/>
          </a:bodyPr>
          <a:lstStyle/>
          <a:p>
            <a:r>
              <a:rPr lang="en-US" sz="6600" b="1" dirty="0">
                <a:solidFill>
                  <a:schemeClr val="accent4"/>
                </a:solidFill>
                <a:latin typeface="Goudy Old Style" panose="02020502050305020303" pitchFamily="18" charset="0"/>
                <a:cs typeface="Calibri Light"/>
              </a:rPr>
              <a:t>A BELA E A FERA</a:t>
            </a:r>
          </a:p>
        </p:txBody>
      </p:sp>
      <p:sp>
        <p:nvSpPr>
          <p:cNvPr id="3" name="Subtitle 2"/>
          <p:cNvSpPr>
            <a:spLocks noGrp="1"/>
          </p:cNvSpPr>
          <p:nvPr>
            <p:ph type="subTitle" idx="1"/>
          </p:nvPr>
        </p:nvSpPr>
        <p:spPr>
          <a:xfrm>
            <a:off x="1524000" y="3100797"/>
            <a:ext cx="9144000" cy="1098395"/>
          </a:xfrm>
        </p:spPr>
        <p:txBody>
          <a:bodyPr vert="horz" lIns="91440" tIns="45720" rIns="91440" bIns="45720" rtlCol="0" anchor="t">
            <a:normAutofit/>
          </a:bodyPr>
          <a:lstStyle/>
          <a:p>
            <a:r>
              <a:rPr lang="en-US" sz="2800" b="1" dirty="0">
                <a:solidFill>
                  <a:schemeClr val="accent1">
                    <a:lumMod val="20000"/>
                    <a:lumOff val="80000"/>
                  </a:schemeClr>
                </a:solidFill>
                <a:latin typeface="Copperplate Gothic Light" panose="020E0507020206020404" pitchFamily="34" charset="0"/>
                <a:cs typeface="Calibri"/>
              </a:rPr>
              <a:t>Seu </a:t>
            </a:r>
            <a:r>
              <a:rPr lang="en-US" sz="2800" b="1" dirty="0" err="1">
                <a:solidFill>
                  <a:schemeClr val="accent1">
                    <a:lumMod val="20000"/>
                    <a:lumOff val="80000"/>
                  </a:schemeClr>
                </a:solidFill>
                <a:latin typeface="Copperplate Gothic Light" panose="020E0507020206020404" pitchFamily="34" charset="0"/>
                <a:cs typeface="Calibri"/>
              </a:rPr>
              <a:t>conto</a:t>
            </a:r>
            <a:r>
              <a:rPr lang="en-US" sz="2800" b="1" dirty="0">
                <a:solidFill>
                  <a:schemeClr val="accent1">
                    <a:lumMod val="20000"/>
                    <a:lumOff val="80000"/>
                  </a:schemeClr>
                </a:solidFill>
                <a:latin typeface="Copperplate Gothic Light" panose="020E0507020206020404" pitchFamily="34" charset="0"/>
                <a:cs typeface="Calibri"/>
              </a:rPr>
              <a:t> original, </a:t>
            </a:r>
            <a:r>
              <a:rPr lang="en-US" sz="2800" b="1" dirty="0" err="1">
                <a:solidFill>
                  <a:schemeClr val="accent1">
                    <a:lumMod val="20000"/>
                    <a:lumOff val="80000"/>
                  </a:schemeClr>
                </a:solidFill>
                <a:latin typeface="Copperplate Gothic Light" panose="020E0507020206020404" pitchFamily="34" charset="0"/>
                <a:cs typeface="Calibri"/>
              </a:rPr>
              <a:t>sua</a:t>
            </a:r>
            <a:r>
              <a:rPr lang="en-US" sz="2800" b="1" dirty="0">
                <a:solidFill>
                  <a:schemeClr val="accent1">
                    <a:lumMod val="20000"/>
                    <a:lumOff val="80000"/>
                  </a:schemeClr>
                </a:solidFill>
                <a:latin typeface="Copperplate Gothic Light" panose="020E0507020206020404" pitchFamily="34" charset="0"/>
                <a:cs typeface="Calibri"/>
              </a:rPr>
              <a:t> "</a:t>
            </a:r>
            <a:r>
              <a:rPr lang="en-US" sz="2800" b="1" dirty="0" err="1">
                <a:solidFill>
                  <a:schemeClr val="accent1">
                    <a:lumMod val="20000"/>
                    <a:lumOff val="80000"/>
                  </a:schemeClr>
                </a:solidFill>
                <a:latin typeface="Copperplate Gothic Light" panose="020E0507020206020404" pitchFamily="34" charset="0"/>
                <a:cs typeface="Calibri"/>
              </a:rPr>
              <a:t>história</a:t>
            </a:r>
            <a:r>
              <a:rPr lang="en-US" sz="2800" b="1" dirty="0">
                <a:solidFill>
                  <a:schemeClr val="accent1">
                    <a:lumMod val="20000"/>
                    <a:lumOff val="80000"/>
                  </a:schemeClr>
                </a:solidFill>
                <a:latin typeface="Copperplate Gothic Light" panose="020E0507020206020404" pitchFamily="34" charset="0"/>
                <a:cs typeface="Calibri"/>
              </a:rPr>
              <a:t> real" e </a:t>
            </a:r>
            <a:r>
              <a:rPr lang="en-US" sz="2800" b="1" dirty="0" err="1">
                <a:solidFill>
                  <a:schemeClr val="accent1">
                    <a:lumMod val="20000"/>
                    <a:lumOff val="80000"/>
                  </a:schemeClr>
                </a:solidFill>
                <a:latin typeface="Copperplate Gothic Light" panose="020E0507020206020404" pitchFamily="34" charset="0"/>
                <a:cs typeface="Calibri"/>
              </a:rPr>
              <a:t>suas</a:t>
            </a:r>
            <a:r>
              <a:rPr lang="en-US" sz="2800" b="1" dirty="0">
                <a:solidFill>
                  <a:schemeClr val="accent1">
                    <a:lumMod val="20000"/>
                    <a:lumOff val="80000"/>
                  </a:schemeClr>
                </a:solidFill>
                <a:latin typeface="Copperplate Gothic Light" panose="020E0507020206020404" pitchFamily="34" charset="0"/>
                <a:cs typeface="Calibri"/>
              </a:rPr>
              <a:t> </a:t>
            </a:r>
            <a:r>
              <a:rPr lang="en-US" sz="2800" b="1" dirty="0" err="1">
                <a:solidFill>
                  <a:schemeClr val="accent1">
                    <a:lumMod val="20000"/>
                    <a:lumOff val="80000"/>
                  </a:schemeClr>
                </a:solidFill>
                <a:latin typeface="Copperplate Gothic Light" panose="020E0507020206020404" pitchFamily="34" charset="0"/>
                <a:cs typeface="Calibri"/>
              </a:rPr>
              <a:t>adaptações</a:t>
            </a:r>
            <a:endParaRPr lang="en-US" sz="2800" b="1" dirty="0">
              <a:solidFill>
                <a:schemeClr val="accent1">
                  <a:lumMod val="20000"/>
                  <a:lumOff val="80000"/>
                </a:schemeClr>
              </a:solidFill>
              <a:latin typeface="Copperplate Gothic Light" panose="020E0507020206020404" pitchFamily="34" charset="0"/>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4" name="Rectangle 12296">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5" name="Rectangle 12298">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A Bela e a Fera - Humano Outra Vez - YouTube">
            <a:extLst>
              <a:ext uri="{FF2B5EF4-FFF2-40B4-BE49-F238E27FC236}">
                <a16:creationId xmlns:a16="http://schemas.microsoft.com/office/drawing/2014/main" id="{B4AD91B6-0504-5978-8988-73D0C09AA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92" r="32913" b="-1"/>
          <a:stretch/>
        </p:blipFill>
        <p:spPr bwMode="auto">
          <a:xfrm>
            <a:off x="6421035"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12296" name="Rectangle 12300">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 Bela e a Fera': Confira o visual de Lumière e Horloge na adaptação live  action do conto de fadas - Monet | Filmes">
            <a:extLst>
              <a:ext uri="{FF2B5EF4-FFF2-40B4-BE49-F238E27FC236}">
                <a16:creationId xmlns:a16="http://schemas.microsoft.com/office/drawing/2014/main" id="{7C585079-9DAB-5C6F-9A5E-F7DB080506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5" r="25850"/>
          <a:stretch/>
        </p:blipFill>
        <p:spPr bwMode="auto">
          <a:xfrm>
            <a:off x="641180"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55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314" name="Picture 2" descr="A xícara e o bule - A Bela e a Fera | Beautiful disney quotes, Disney  quotes, Disney movie funny">
            <a:extLst>
              <a:ext uri="{FF2B5EF4-FFF2-40B4-BE49-F238E27FC236}">
                <a16:creationId xmlns:a16="http://schemas.microsoft.com/office/drawing/2014/main" id="{7B47995C-A3D6-6CD4-13F9-AEA90C109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 r="-1" b="8257"/>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2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7" name="Rectangle 215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512" name="Picture 8" descr="Art of Beauty and the Beast">
            <a:extLst>
              <a:ext uri="{FF2B5EF4-FFF2-40B4-BE49-F238E27FC236}">
                <a16:creationId xmlns:a16="http://schemas.microsoft.com/office/drawing/2014/main" id="{AF32F48C-68B4-E2B0-2122-407F10A11C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8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38" name="Picture 2" descr="A verdadeira história do Gaston | Maidy">
            <a:extLst>
              <a:ext uri="{FF2B5EF4-FFF2-40B4-BE49-F238E27FC236}">
                <a16:creationId xmlns:a16="http://schemas.microsoft.com/office/drawing/2014/main" id="{798B9B45-597E-12F7-6C32-50A7A7179E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96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2" name="Picture 2" descr="Teoria muda o que os fãs pensam sobre A Bela e a Fera">
            <a:extLst>
              <a:ext uri="{FF2B5EF4-FFF2-40B4-BE49-F238E27FC236}">
                <a16:creationId xmlns:a16="http://schemas.microsoft.com/office/drawing/2014/main" id="{01E5D44E-BEC6-F804-7F17-E4247B5B8D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5"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90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386" name="Picture 2" descr="Beauty And The Beast (1991) HD Wallpaper">
            <a:extLst>
              <a:ext uri="{FF2B5EF4-FFF2-40B4-BE49-F238E27FC236}">
                <a16:creationId xmlns:a16="http://schemas.microsoft.com/office/drawing/2014/main" id="{90955BB4-1F95-E527-827A-100AEE47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15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434" name="Picture 2" descr="Beauty and the Beast (1991) Wallpaper - Disney Wallpaper (43182184) - Fanpop">
            <a:extLst>
              <a:ext uri="{FF2B5EF4-FFF2-40B4-BE49-F238E27FC236}">
                <a16:creationId xmlns:a16="http://schemas.microsoft.com/office/drawing/2014/main" id="{8556C5B9-487C-98E5-B849-131146048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08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Rectangle 225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0" name="Picture 2" descr="Beauty and the Beast' Review: Movie (1991) – The Hollywood Reporter">
            <a:extLst>
              <a:ext uri="{FF2B5EF4-FFF2-40B4-BE49-F238E27FC236}">
                <a16:creationId xmlns:a16="http://schemas.microsoft.com/office/drawing/2014/main" id="{16102F98-D3D5-2EFC-C8E0-F48EF4665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23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9" name="Rectangle 2355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4" name="Picture 2" descr="Beauty and the Beast (1991) Review – The Great Movie Debate">
            <a:extLst>
              <a:ext uri="{FF2B5EF4-FFF2-40B4-BE49-F238E27FC236}">
                <a16:creationId xmlns:a16="http://schemas.microsoft.com/office/drawing/2014/main" id="{1267937B-75A2-071B-C6E9-36A4ADF98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075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3" name="Rectangle 2458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578" name="Picture 2" descr="Walt Disney Movies Revisited - The Beauty And The Beast (1991) -">
            <a:extLst>
              <a:ext uri="{FF2B5EF4-FFF2-40B4-BE49-F238E27FC236}">
                <a16:creationId xmlns:a16="http://schemas.microsoft.com/office/drawing/2014/main" id="{B1979E11-2D28-F621-089F-DB4FB5B3B2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22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book&#10;&#10;Description automatically generated">
            <a:extLst>
              <a:ext uri="{FF2B5EF4-FFF2-40B4-BE49-F238E27FC236}">
                <a16:creationId xmlns:a16="http://schemas.microsoft.com/office/drawing/2014/main" id="{07E04DA0-341F-D862-EBB4-14512787185D}"/>
              </a:ext>
            </a:extLst>
          </p:cNvPr>
          <p:cNvPicPr>
            <a:picLocks noChangeAspect="1"/>
          </p:cNvPicPr>
          <p:nvPr/>
        </p:nvPicPr>
        <p:blipFill rotWithShape="1">
          <a:blip r:embed="rId2"/>
          <a:srcRect r="243" b="-1"/>
          <a:stretch/>
        </p:blipFill>
        <p:spPr>
          <a:xfrm>
            <a:off x="1" y="10"/>
            <a:ext cx="9669642" cy="6857990"/>
          </a:xfrm>
          <a:prstGeom prst="rect">
            <a:avLst/>
          </a:prstGeom>
        </p:spPr>
      </p:pic>
      <p:sp>
        <p:nvSpPr>
          <p:cNvPr id="34"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7">
            <a:extLst>
              <a:ext uri="{FF2B5EF4-FFF2-40B4-BE49-F238E27FC236}">
                <a16:creationId xmlns:a16="http://schemas.microsoft.com/office/drawing/2014/main" id="{E47AE85F-0AE8-76B4-F4FB-A11EEBB3BC26}"/>
              </a:ext>
            </a:extLst>
          </p:cNvPr>
          <p:cNvSpPr>
            <a:spLocks noGrp="1"/>
          </p:cNvSpPr>
          <p:nvPr>
            <p:ph idx="1"/>
          </p:nvPr>
        </p:nvSpPr>
        <p:spPr>
          <a:xfrm>
            <a:off x="7934176" y="665786"/>
            <a:ext cx="4196000" cy="5798724"/>
          </a:xfrm>
        </p:spPr>
        <p:txBody>
          <a:bodyPr vert="horz" lIns="91440" tIns="45720" rIns="91440" bIns="45720" rtlCol="0" anchor="t">
            <a:normAutofit fontScale="92500"/>
          </a:bodyPr>
          <a:lstStyle/>
          <a:p>
            <a:r>
              <a:rPr lang="en-US" sz="2400" dirty="0">
                <a:latin typeface="Constantia"/>
                <a:cs typeface="Calibri"/>
              </a:rPr>
              <a:t>É um </a:t>
            </a:r>
            <a:r>
              <a:rPr lang="en-US" sz="2400" dirty="0" err="1">
                <a:latin typeface="Constantia"/>
                <a:cs typeface="Calibri"/>
              </a:rPr>
              <a:t>conto</a:t>
            </a:r>
            <a:r>
              <a:rPr lang="en-US" sz="2400" dirty="0">
                <a:latin typeface="Constantia"/>
                <a:cs typeface="Calibri"/>
              </a:rPr>
              <a:t> de fadas </a:t>
            </a:r>
            <a:r>
              <a:rPr lang="en-US" sz="2400" dirty="0" err="1">
                <a:latin typeface="Constantia"/>
                <a:cs typeface="Calibri"/>
              </a:rPr>
              <a:t>originário</a:t>
            </a:r>
            <a:r>
              <a:rPr lang="en-US" sz="2400" dirty="0">
                <a:latin typeface="Constantia"/>
                <a:cs typeface="Calibri"/>
              </a:rPr>
              <a:t> da </a:t>
            </a:r>
            <a:r>
              <a:rPr lang="en-US" sz="2400" dirty="0" err="1">
                <a:latin typeface="Constantia"/>
                <a:cs typeface="Calibri"/>
              </a:rPr>
              <a:t>França</a:t>
            </a:r>
            <a:r>
              <a:rPr lang="en-US" sz="2400" dirty="0">
                <a:latin typeface="Constantia"/>
                <a:cs typeface="Calibri"/>
              </a:rPr>
              <a:t>;</a:t>
            </a:r>
          </a:p>
          <a:p>
            <a:r>
              <a:rPr lang="en-US" sz="2400" dirty="0" err="1">
                <a:latin typeface="Constantia"/>
                <a:cs typeface="Calibri"/>
              </a:rPr>
              <a:t>Foi</a:t>
            </a:r>
            <a:r>
              <a:rPr lang="en-US" sz="2400" dirty="0">
                <a:latin typeface="Constantia"/>
                <a:cs typeface="Calibri"/>
              </a:rPr>
              <a:t> </a:t>
            </a:r>
            <a:r>
              <a:rPr lang="en-US" sz="2400" dirty="0" err="1">
                <a:latin typeface="Constantia"/>
                <a:cs typeface="Calibri"/>
              </a:rPr>
              <a:t>escrito</a:t>
            </a:r>
            <a:r>
              <a:rPr lang="en-US" sz="2400" dirty="0">
                <a:latin typeface="Constantia"/>
                <a:cs typeface="Calibri"/>
              </a:rPr>
              <a:t> </a:t>
            </a:r>
            <a:r>
              <a:rPr lang="en-US" sz="2400" dirty="0" err="1">
                <a:latin typeface="Constantia"/>
                <a:cs typeface="Calibri"/>
              </a:rPr>
              <a:t>em</a:t>
            </a:r>
            <a:r>
              <a:rPr lang="en-US" sz="2400" dirty="0">
                <a:latin typeface="Constantia"/>
                <a:cs typeface="Calibri"/>
              </a:rPr>
              <a:t> 1740 </a:t>
            </a:r>
            <a:r>
              <a:rPr lang="en-US" sz="2400" dirty="0" err="1">
                <a:latin typeface="Constantia"/>
                <a:cs typeface="Calibri"/>
              </a:rPr>
              <a:t>por</a:t>
            </a:r>
            <a:r>
              <a:rPr lang="en-US" sz="2400" dirty="0">
                <a:latin typeface="Constantia"/>
                <a:cs typeface="Calibri"/>
              </a:rPr>
              <a:t> Gabrielle-Suzanne Barbot de Villeneuve;</a:t>
            </a:r>
          </a:p>
          <a:p>
            <a:r>
              <a:rPr lang="en-US" sz="2400" dirty="0" err="1">
                <a:latin typeface="Constantia"/>
                <a:cs typeface="Calibri"/>
              </a:rPr>
              <a:t>Em</a:t>
            </a:r>
            <a:r>
              <a:rPr lang="en-US" sz="2400" dirty="0">
                <a:latin typeface="Constantia"/>
                <a:cs typeface="Calibri"/>
              </a:rPr>
              <a:t> 1756, Jeanne-Marie Leprince de Beaumont </a:t>
            </a:r>
            <a:r>
              <a:rPr lang="en-US" sz="2400" dirty="0" err="1">
                <a:latin typeface="Constantia"/>
                <a:cs typeface="Calibri"/>
              </a:rPr>
              <a:t>escreveu</a:t>
            </a:r>
            <a:r>
              <a:rPr lang="en-US" sz="2400" dirty="0">
                <a:latin typeface="Constantia"/>
                <a:cs typeface="Calibri"/>
              </a:rPr>
              <a:t> </a:t>
            </a:r>
            <a:r>
              <a:rPr lang="en-US" sz="2400" dirty="0" err="1">
                <a:latin typeface="Constantia"/>
                <a:cs typeface="Calibri"/>
              </a:rPr>
              <a:t>uma</a:t>
            </a:r>
            <a:r>
              <a:rPr lang="en-US" sz="2400" dirty="0">
                <a:latin typeface="Constantia"/>
                <a:cs typeface="Calibri"/>
              </a:rPr>
              <a:t> </a:t>
            </a:r>
            <a:r>
              <a:rPr lang="en-US" sz="2400" dirty="0" err="1">
                <a:latin typeface="Constantia"/>
                <a:cs typeface="Calibri"/>
              </a:rPr>
              <a:t>releitura</a:t>
            </a:r>
            <a:r>
              <a:rPr lang="en-US" sz="2400" dirty="0">
                <a:latin typeface="Constantia"/>
                <a:cs typeface="Calibri"/>
              </a:rPr>
              <a:t> do </a:t>
            </a:r>
            <a:r>
              <a:rPr lang="en-US" sz="2400" dirty="0" err="1">
                <a:latin typeface="Constantia"/>
                <a:cs typeface="Calibri"/>
              </a:rPr>
              <a:t>conto</a:t>
            </a:r>
            <a:r>
              <a:rPr lang="en-US" sz="2400" dirty="0">
                <a:latin typeface="Constantia"/>
                <a:cs typeface="Calibri"/>
              </a:rPr>
              <a:t> original, </a:t>
            </a:r>
            <a:r>
              <a:rPr lang="en-US" sz="2400" dirty="0" err="1">
                <a:latin typeface="Constantia"/>
                <a:cs typeface="Calibri"/>
              </a:rPr>
              <a:t>contando</a:t>
            </a:r>
            <a:r>
              <a:rPr lang="en-US" sz="2400" dirty="0">
                <a:latin typeface="Constantia"/>
                <a:cs typeface="Calibri"/>
              </a:rPr>
              <a:t> a </a:t>
            </a:r>
            <a:r>
              <a:rPr lang="en-US" sz="2400" dirty="0" err="1">
                <a:latin typeface="Constantia"/>
                <a:cs typeface="Calibri"/>
              </a:rPr>
              <a:t>história</a:t>
            </a:r>
            <a:r>
              <a:rPr lang="en-US" sz="2400" dirty="0">
                <a:latin typeface="Constantia"/>
                <a:cs typeface="Calibri"/>
              </a:rPr>
              <a:t> de </a:t>
            </a:r>
            <a:r>
              <a:rPr lang="en-US" sz="2400" dirty="0" err="1">
                <a:latin typeface="Constantia"/>
                <a:cs typeface="Calibri"/>
              </a:rPr>
              <a:t>uma</a:t>
            </a:r>
            <a:r>
              <a:rPr lang="en-US" sz="2400" dirty="0">
                <a:latin typeface="Constantia"/>
                <a:cs typeface="Calibri"/>
              </a:rPr>
              <a:t> forma </a:t>
            </a:r>
            <a:r>
              <a:rPr lang="en-US" sz="2400" dirty="0" err="1">
                <a:latin typeface="Constantia"/>
                <a:cs typeface="Calibri"/>
              </a:rPr>
              <a:t>mais</a:t>
            </a:r>
            <a:r>
              <a:rPr lang="en-US" sz="2400" dirty="0">
                <a:latin typeface="Constantia"/>
                <a:cs typeface="Calibri"/>
              </a:rPr>
              <a:t> </a:t>
            </a:r>
            <a:r>
              <a:rPr lang="en-US" sz="2400" dirty="0" err="1">
                <a:latin typeface="Constantia"/>
                <a:cs typeface="Calibri"/>
              </a:rPr>
              <a:t>curta</a:t>
            </a:r>
            <a:r>
              <a:rPr lang="en-US" sz="2400" dirty="0">
                <a:latin typeface="Constantia"/>
                <a:cs typeface="Calibri"/>
              </a:rPr>
              <a:t>;</a:t>
            </a:r>
          </a:p>
          <a:p>
            <a:r>
              <a:rPr lang="en-US" sz="2400" dirty="0">
                <a:latin typeface="Constantia"/>
                <a:cs typeface="Calibri"/>
              </a:rPr>
              <a:t>Teve </a:t>
            </a:r>
            <a:r>
              <a:rPr lang="en-US" sz="2400" dirty="0" err="1">
                <a:latin typeface="Constantia"/>
                <a:cs typeface="Calibri"/>
              </a:rPr>
              <a:t>diversas</a:t>
            </a:r>
            <a:r>
              <a:rPr lang="en-US" sz="2400" dirty="0">
                <a:latin typeface="Constantia"/>
                <a:cs typeface="Calibri"/>
              </a:rPr>
              <a:t> </a:t>
            </a:r>
            <a:r>
              <a:rPr lang="en-US" sz="2400" dirty="0" err="1">
                <a:latin typeface="Constantia"/>
                <a:cs typeface="Calibri"/>
              </a:rPr>
              <a:t>outras</a:t>
            </a:r>
            <a:r>
              <a:rPr lang="en-US" sz="2400" dirty="0">
                <a:latin typeface="Constantia"/>
                <a:cs typeface="Calibri"/>
              </a:rPr>
              <a:t> </a:t>
            </a:r>
            <a:r>
              <a:rPr lang="en-US" sz="2400" dirty="0" err="1">
                <a:latin typeface="Constantia"/>
                <a:cs typeface="Calibri"/>
              </a:rPr>
              <a:t>versões</a:t>
            </a:r>
            <a:r>
              <a:rPr lang="en-US" sz="2400" dirty="0">
                <a:latin typeface="Constantia"/>
                <a:cs typeface="Calibri"/>
              </a:rPr>
              <a:t> </a:t>
            </a:r>
            <a:r>
              <a:rPr lang="en-US" sz="2400" dirty="0" err="1">
                <a:latin typeface="Constantia"/>
                <a:cs typeface="Calibri"/>
              </a:rPr>
              <a:t>ramificadas</a:t>
            </a:r>
            <a:r>
              <a:rPr lang="en-US" sz="2400" dirty="0">
                <a:latin typeface="Constantia"/>
                <a:cs typeface="Calibri"/>
              </a:rPr>
              <a:t> </a:t>
            </a:r>
            <a:r>
              <a:rPr lang="en-US" sz="2400" dirty="0" err="1">
                <a:latin typeface="Constantia"/>
                <a:cs typeface="Calibri"/>
              </a:rPr>
              <a:t>em</a:t>
            </a:r>
            <a:r>
              <a:rPr lang="en-US" sz="2400" dirty="0">
                <a:latin typeface="Constantia"/>
                <a:cs typeface="Calibri"/>
              </a:rPr>
              <a:t> outros </a:t>
            </a:r>
            <a:r>
              <a:rPr lang="en-US" sz="2400" dirty="0" err="1">
                <a:latin typeface="Constantia"/>
                <a:cs typeface="Calibri"/>
              </a:rPr>
              <a:t>países</a:t>
            </a:r>
            <a:r>
              <a:rPr lang="en-US" sz="2400" dirty="0">
                <a:latin typeface="Constantia"/>
                <a:cs typeface="Calibri"/>
              </a:rPr>
              <a:t>;</a:t>
            </a:r>
          </a:p>
          <a:p>
            <a:r>
              <a:rPr lang="en-US" sz="2400" dirty="0">
                <a:latin typeface="Constantia"/>
                <a:cs typeface="Calibri"/>
              </a:rPr>
              <a:t>Teve </a:t>
            </a:r>
            <a:r>
              <a:rPr lang="en-US" sz="2400" dirty="0" err="1">
                <a:latin typeface="Constantia"/>
                <a:cs typeface="Calibri"/>
              </a:rPr>
              <a:t>diversas</a:t>
            </a:r>
            <a:r>
              <a:rPr lang="en-US" sz="2400" dirty="0">
                <a:latin typeface="Constantia"/>
                <a:cs typeface="Calibri"/>
              </a:rPr>
              <a:t> </a:t>
            </a:r>
            <a:r>
              <a:rPr lang="en-US" sz="2400" dirty="0" err="1">
                <a:latin typeface="Constantia"/>
                <a:cs typeface="Calibri"/>
              </a:rPr>
              <a:t>adaptações</a:t>
            </a:r>
            <a:r>
              <a:rPr lang="en-US" sz="2400" dirty="0">
                <a:latin typeface="Constantia"/>
                <a:cs typeface="Calibri"/>
              </a:rPr>
              <a:t>, entre </a:t>
            </a:r>
            <a:r>
              <a:rPr lang="en-US" sz="2400" dirty="0" err="1">
                <a:latin typeface="Constantia"/>
                <a:cs typeface="Calibri"/>
              </a:rPr>
              <a:t>elas</a:t>
            </a:r>
            <a:r>
              <a:rPr lang="en-US" sz="2400" dirty="0">
                <a:latin typeface="Constantia"/>
                <a:cs typeface="Calibri"/>
              </a:rPr>
              <a:t>, duas </a:t>
            </a:r>
            <a:r>
              <a:rPr lang="en-US" sz="2400" dirty="0" err="1">
                <a:latin typeface="Constantia"/>
                <a:cs typeface="Calibri"/>
              </a:rPr>
              <a:t>muito</a:t>
            </a:r>
            <a:r>
              <a:rPr lang="en-US" sz="2400" dirty="0">
                <a:latin typeface="Constantia"/>
                <a:cs typeface="Calibri"/>
              </a:rPr>
              <a:t> </a:t>
            </a:r>
            <a:r>
              <a:rPr lang="en-US" sz="2400" dirty="0" err="1">
                <a:latin typeface="Constantia"/>
                <a:cs typeface="Calibri"/>
              </a:rPr>
              <a:t>famosas</a:t>
            </a:r>
            <a:r>
              <a:rPr lang="en-US" sz="2400" dirty="0">
                <a:latin typeface="Constantia"/>
                <a:cs typeface="Calibri"/>
              </a:rPr>
              <a:t> </a:t>
            </a:r>
            <a:r>
              <a:rPr lang="en-US" sz="2400" dirty="0" err="1">
                <a:latin typeface="Constantia"/>
                <a:cs typeface="Calibri"/>
              </a:rPr>
              <a:t>produzidas</a:t>
            </a:r>
            <a:r>
              <a:rPr lang="en-US" sz="2400" dirty="0">
                <a:latin typeface="Constantia"/>
                <a:cs typeface="Calibri"/>
              </a:rPr>
              <a:t> pela Disney;</a:t>
            </a:r>
          </a:p>
          <a:p>
            <a:endParaRPr lang="en-US" sz="2400" dirty="0">
              <a:latin typeface="Constantia"/>
              <a:cs typeface="Calibri"/>
            </a:endParaRPr>
          </a:p>
          <a:p>
            <a:endParaRPr lang="en-US" sz="2400" dirty="0">
              <a:latin typeface="Constantia"/>
              <a:cs typeface="Calibri"/>
            </a:endParaRPr>
          </a:p>
        </p:txBody>
      </p:sp>
    </p:spTree>
    <p:extLst>
      <p:ext uri="{BB962C8B-B14F-4D97-AF65-F5344CB8AC3E}">
        <p14:creationId xmlns:p14="http://schemas.microsoft.com/office/powerpoint/2010/main" val="103154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Desenho de uma igreja&#10;&#10;Descrição gerada automaticamente com confiança baixa">
            <a:extLst>
              <a:ext uri="{FF2B5EF4-FFF2-40B4-BE49-F238E27FC236}">
                <a16:creationId xmlns:a16="http://schemas.microsoft.com/office/drawing/2014/main" id="{C335D9FF-5D77-A47B-7D39-521370EA7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4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458" name="Picture 2" descr="Desenho de uma igreja&#10;&#10;Descrição gerada automaticamente com confiança baixa">
            <a:extLst>
              <a:ext uri="{FF2B5EF4-FFF2-40B4-BE49-F238E27FC236}">
                <a16:creationId xmlns:a16="http://schemas.microsoft.com/office/drawing/2014/main" id="{90876696-FEC2-2B77-06E9-7018214FD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53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2" name="Picture 2" descr="Imagem">
            <a:extLst>
              <a:ext uri="{FF2B5EF4-FFF2-40B4-BE49-F238E27FC236}">
                <a16:creationId xmlns:a16="http://schemas.microsoft.com/office/drawing/2014/main" id="{CFF72C31-CCD7-66BD-A6F2-1ADB78984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819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1" name="Rectangle 82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A Bela e a Fera - Gaston (Não Há Igual a Gaston) - YouTube">
            <a:extLst>
              <a:ext uri="{FF2B5EF4-FFF2-40B4-BE49-F238E27FC236}">
                <a16:creationId xmlns:a16="http://schemas.microsoft.com/office/drawing/2014/main" id="{CFE4B3A9-2892-0497-DA6C-61B54F2BD63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E2E9B6-6893-BDE9-88AB-964AE234BCD6}"/>
              </a:ext>
            </a:extLst>
          </p:cNvPr>
          <p:cNvSpPr>
            <a:spLocks noGrp="1"/>
          </p:cNvSpPr>
          <p:nvPr>
            <p:ph type="title"/>
          </p:nvPr>
        </p:nvSpPr>
        <p:spPr>
          <a:xfrm>
            <a:off x="838200" y="319907"/>
            <a:ext cx="10515600" cy="1175733"/>
          </a:xfrm>
        </p:spPr>
        <p:txBody>
          <a:bodyPr>
            <a:normAutofit fontScale="90000"/>
          </a:bodyPr>
          <a:lstStyle/>
          <a:p>
            <a:r>
              <a:rPr lang="en-US" sz="4200" b="1" dirty="0">
                <a:solidFill>
                  <a:srgbClr val="92D050"/>
                </a:solidFill>
                <a:latin typeface="Goudy Old Style" panose="02020502050305020303" pitchFamily="18" charset="0"/>
                <a:cs typeface="Calibri Light"/>
              </a:rPr>
              <a:t>FIDELIDADE DA DISNEY PARA COM O CONTO ORIGINAL</a:t>
            </a:r>
          </a:p>
        </p:txBody>
      </p:sp>
      <p:sp>
        <p:nvSpPr>
          <p:cNvPr id="82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D71DAF-F617-3050-D1CE-5AE770B7EA92}"/>
              </a:ext>
            </a:extLst>
          </p:cNvPr>
          <p:cNvSpPr>
            <a:spLocks noGrp="1"/>
          </p:cNvSpPr>
          <p:nvPr>
            <p:ph idx="1"/>
          </p:nvPr>
        </p:nvSpPr>
        <p:spPr>
          <a:xfrm>
            <a:off x="838200" y="2004446"/>
            <a:ext cx="10903226" cy="4176897"/>
          </a:xfrm>
        </p:spPr>
        <p:txBody>
          <a:bodyPr>
            <a:noAutofit/>
          </a:bodyPr>
          <a:lstStyle/>
          <a:p>
            <a:pPr marL="0" indent="0">
              <a:buNone/>
            </a:pPr>
            <a:r>
              <a:rPr lang="pt-BR" sz="1800" dirty="0">
                <a:solidFill>
                  <a:srgbClr val="FFFFFF"/>
                </a:solidFill>
                <a:latin typeface="Constantia" panose="02030602050306030303" pitchFamily="18" charset="0"/>
              </a:rPr>
              <a:t>Algumas diferenças entre o conto original e a história da animação da Disney:</a:t>
            </a:r>
          </a:p>
          <a:p>
            <a:endParaRPr lang="pt-BR" sz="1800" dirty="0">
              <a:solidFill>
                <a:srgbClr val="FFFFFF"/>
              </a:solidFill>
              <a:latin typeface="Constantia" panose="02030602050306030303" pitchFamily="18" charset="0"/>
            </a:endParaRPr>
          </a:p>
          <a:p>
            <a:r>
              <a:rPr lang="pt-BR" sz="1800" dirty="0">
                <a:solidFill>
                  <a:srgbClr val="FFFFFF"/>
                </a:solidFill>
                <a:latin typeface="Constantia" panose="02030602050306030303" pitchFamily="18" charset="0"/>
              </a:rPr>
              <a:t>Na animação da Disney, temos como antagonista o personagem Gaston, enquanto na história original este personagem não existe;</a:t>
            </a:r>
          </a:p>
          <a:p>
            <a:r>
              <a:rPr lang="pt-BR" sz="1800" dirty="0">
                <a:solidFill>
                  <a:srgbClr val="FFFFFF"/>
                </a:solidFill>
                <a:latin typeface="Constantia" panose="02030602050306030303" pitchFamily="18" charset="0"/>
              </a:rPr>
              <a:t>No conto original, Bela tem irmãs e irmãos, inexistentes no filme da Disney.</a:t>
            </a:r>
          </a:p>
          <a:p>
            <a:r>
              <a:rPr lang="pt-BR" sz="1800" dirty="0">
                <a:solidFill>
                  <a:srgbClr val="FFFFFF"/>
                </a:solidFill>
                <a:latin typeface="Constantia" panose="02030602050306030303" pitchFamily="18" charset="0"/>
              </a:rPr>
              <a:t>Na animação da Disney, A Fera, ao encontrar o pai de Bela em seu castelo, o aprisiona, até que a Bela aparece e é aprisionada no lugar do pai. No conto original, assim que o pai fere uma das regras do Castelo, a Fera exige que ou uma das filhas ou o próprio pai fossem aprisionados no castelo;</a:t>
            </a:r>
          </a:p>
          <a:p>
            <a:r>
              <a:rPr lang="pt-BR" sz="1800" dirty="0">
                <a:solidFill>
                  <a:srgbClr val="FFFFFF"/>
                </a:solidFill>
                <a:latin typeface="Constantia" panose="02030602050306030303" pitchFamily="18" charset="0"/>
              </a:rPr>
              <a:t>A Bela não reside numa pequena vila no conto original e não há interação com outros personagens, ao invés disso reside num campo com somente sua família.</a:t>
            </a:r>
          </a:p>
          <a:p>
            <a:r>
              <a:rPr lang="pt-BR" sz="1800" dirty="0">
                <a:solidFill>
                  <a:srgbClr val="FFFFFF"/>
                </a:solidFill>
                <a:latin typeface="Constantia" panose="02030602050306030303" pitchFamily="18" charset="0"/>
              </a:rPr>
              <a:t>Os objetos mágicos do filme não existem no conto original;</a:t>
            </a:r>
          </a:p>
          <a:p>
            <a:pPr marL="0" indent="0">
              <a:buNone/>
            </a:pPr>
            <a:endParaRPr lang="pt-BR" sz="1800" dirty="0">
              <a:solidFill>
                <a:srgbClr val="FFFFFF"/>
              </a:solidFill>
              <a:latin typeface="Constantia" panose="02030602050306030303" pitchFamily="18" charset="0"/>
            </a:endParaRPr>
          </a:p>
          <a:p>
            <a:pPr marL="0" indent="0">
              <a:buNone/>
            </a:pPr>
            <a:r>
              <a:rPr lang="pt-BR" sz="1800" dirty="0">
                <a:solidFill>
                  <a:srgbClr val="FFFFFF"/>
                </a:solidFill>
                <a:latin typeface="Constantia" panose="02030602050306030303" pitchFamily="18" charset="0"/>
              </a:rPr>
              <a:t>Existem outras diferenças, mas com o que foi apresentado há de se concluir que o enredo do conto da Disney não é fiel - e isto foi proposital - ao conto original de Villeneuve.</a:t>
            </a:r>
            <a:endParaRPr lang="en-US" sz="1800" dirty="0">
              <a:solidFill>
                <a:srgbClr val="FFFFFF"/>
              </a:solidFill>
              <a:latin typeface="Constantia" panose="02030602050306030303" pitchFamily="18" charset="0"/>
            </a:endParaRPr>
          </a:p>
        </p:txBody>
      </p:sp>
    </p:spTree>
    <p:extLst>
      <p:ext uri="{BB962C8B-B14F-4D97-AF65-F5344CB8AC3E}">
        <p14:creationId xmlns:p14="http://schemas.microsoft.com/office/powerpoint/2010/main" val="2358183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90052-3D4D-D742-59F4-E93AEC951CD1}"/>
              </a:ext>
            </a:extLst>
          </p:cNvPr>
          <p:cNvSpPr>
            <a:spLocks noGrp="1"/>
          </p:cNvSpPr>
          <p:nvPr>
            <p:ph type="title"/>
          </p:nvPr>
        </p:nvSpPr>
        <p:spPr>
          <a:xfrm>
            <a:off x="0" y="1153571"/>
            <a:ext cx="4447308" cy="4461163"/>
          </a:xfrm>
        </p:spPr>
        <p:txBody>
          <a:bodyPr>
            <a:normAutofit/>
          </a:bodyPr>
          <a:lstStyle/>
          <a:p>
            <a:r>
              <a:rPr lang="en-US" sz="3600" b="1" dirty="0">
                <a:solidFill>
                  <a:srgbClr val="002060"/>
                </a:solidFill>
                <a:latin typeface="Goudy Old Style" panose="02020502050305020303" pitchFamily="18" charset="0"/>
                <a:cs typeface="Calibri Light"/>
              </a:rPr>
              <a:t>REFERÊNCIAS BIBLIOGRÁFICAS</a:t>
            </a:r>
            <a:endParaRPr lang="en-US" sz="3600" b="1" dirty="0">
              <a:solidFill>
                <a:srgbClr val="002060"/>
              </a:solidFill>
              <a:latin typeface="Goudy Old Style" panose="02020502050305020303"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1D5768-3682-C8D2-90A9-4E5723E0AFE4}"/>
              </a:ext>
            </a:extLst>
          </p:cNvPr>
          <p:cNvSpPr>
            <a:spLocks noGrp="1"/>
          </p:cNvSpPr>
          <p:nvPr>
            <p:ph idx="1"/>
          </p:nvPr>
        </p:nvSpPr>
        <p:spPr>
          <a:xfrm>
            <a:off x="4447308" y="591344"/>
            <a:ext cx="6906491" cy="5585619"/>
          </a:xfrm>
        </p:spPr>
        <p:txBody>
          <a:bodyPr anchor="ctr">
            <a:normAutofit lnSpcReduction="10000"/>
          </a:bodyPr>
          <a:lstStyle/>
          <a:p>
            <a:r>
              <a:rPr lang="en-US" sz="2600" dirty="0">
                <a:latin typeface="Constantia" panose="02030602050306030303" pitchFamily="18" charset="0"/>
              </a:rPr>
              <a:t>https://cinematologia.com.br/cine/a-bela-e-a-fera-as-adaptacoes-do-conto-atraves-dos-anos/</a:t>
            </a:r>
          </a:p>
          <a:p>
            <a:r>
              <a:rPr lang="en-US" sz="2600" dirty="0">
                <a:latin typeface="Constantia" panose="02030602050306030303" pitchFamily="18" charset="0"/>
              </a:rPr>
              <a:t>https://pt.wikipedia.org/wiki/Beauty_and_the_Beast_(filme_de_1991)</a:t>
            </a:r>
          </a:p>
          <a:p>
            <a:r>
              <a:rPr lang="en-US" sz="2600" dirty="0">
                <a:latin typeface="Constantia" panose="02030602050306030303" pitchFamily="18" charset="0"/>
                <a:hlinkClick r:id="rId2"/>
              </a:rPr>
              <a:t>https://www.yahoo.com/entertainment/disneys-beauty-and-the-beast-is-much-less-scandalous-than-the-original-novel-165625227.html</a:t>
            </a:r>
            <a:endParaRPr lang="en-US" sz="2600" dirty="0">
              <a:latin typeface="Constantia" panose="02030602050306030303" pitchFamily="18" charset="0"/>
            </a:endParaRPr>
          </a:p>
          <a:p>
            <a:r>
              <a:rPr lang="en-US" sz="2600" dirty="0">
                <a:latin typeface="Constantia" panose="02030602050306030303" pitchFamily="18" charset="0"/>
                <a:hlinkClick r:id="rId3"/>
              </a:rPr>
              <a:t>https://lulunettes.wordpress.com/2018/02/13/livro-a-bela-e-a-fera-madame-de-villeneuve-e-madame-de-beaumont/</a:t>
            </a:r>
            <a:endParaRPr lang="en-US" sz="2600" dirty="0">
              <a:latin typeface="Constantia" panose="02030602050306030303" pitchFamily="18" charset="0"/>
            </a:endParaRPr>
          </a:p>
          <a:p>
            <a:r>
              <a:rPr lang="en-US" sz="2600" dirty="0">
                <a:latin typeface="Constantia" panose="02030602050306030303" pitchFamily="18" charset="0"/>
              </a:rPr>
              <a:t>A Bela e a </a:t>
            </a:r>
            <a:r>
              <a:rPr lang="en-US" sz="2600" dirty="0" err="1">
                <a:latin typeface="Constantia" panose="02030602050306030303" pitchFamily="18" charset="0"/>
              </a:rPr>
              <a:t>Fera</a:t>
            </a:r>
            <a:r>
              <a:rPr lang="en-US" sz="2600" dirty="0">
                <a:latin typeface="Constantia" panose="02030602050306030303" pitchFamily="18" charset="0"/>
              </a:rPr>
              <a:t> – </a:t>
            </a:r>
            <a:r>
              <a:rPr lang="en-US" sz="2600" dirty="0" err="1">
                <a:latin typeface="Constantia" panose="02030602050306030303" pitchFamily="18" charset="0"/>
              </a:rPr>
              <a:t>Conto</a:t>
            </a:r>
            <a:r>
              <a:rPr lang="en-US" sz="2600" dirty="0">
                <a:latin typeface="Constantia" panose="02030602050306030303" pitchFamily="18" charset="0"/>
              </a:rPr>
              <a:t> de Madame de Villeneuve e Madame de Beaumont (</a:t>
            </a:r>
            <a:r>
              <a:rPr lang="en-US" sz="2600" dirty="0" err="1">
                <a:latin typeface="Constantia" panose="02030602050306030303" pitchFamily="18" charset="0"/>
              </a:rPr>
              <a:t>Clássicos</a:t>
            </a:r>
            <a:r>
              <a:rPr lang="en-US" sz="2600" dirty="0">
                <a:latin typeface="Constantia" panose="02030602050306030303" pitchFamily="18" charset="0"/>
              </a:rPr>
              <a:t> </a:t>
            </a:r>
            <a:r>
              <a:rPr lang="en-US" sz="2600" dirty="0" err="1">
                <a:latin typeface="Constantia" panose="02030602050306030303" pitchFamily="18" charset="0"/>
              </a:rPr>
              <a:t>Zahar</a:t>
            </a:r>
            <a:r>
              <a:rPr lang="en-US" sz="2600" dirty="0">
                <a:latin typeface="Constantia" panose="02030602050306030303" pitchFamily="18" charset="0"/>
              </a:rPr>
              <a:t>)</a:t>
            </a:r>
          </a:p>
        </p:txBody>
      </p:sp>
    </p:spTree>
    <p:extLst>
      <p:ext uri="{BB962C8B-B14F-4D97-AF65-F5344CB8AC3E}">
        <p14:creationId xmlns:p14="http://schemas.microsoft.com/office/powerpoint/2010/main" val="600298313"/>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5D0F1-1E21-BA9B-7BE6-57B428711533}"/>
              </a:ext>
            </a:extLst>
          </p:cNvPr>
          <p:cNvSpPr>
            <a:spLocks noGrp="1"/>
          </p:cNvSpPr>
          <p:nvPr>
            <p:ph type="title"/>
          </p:nvPr>
        </p:nvSpPr>
        <p:spPr>
          <a:xfrm>
            <a:off x="838200" y="365125"/>
            <a:ext cx="10515600" cy="1325563"/>
          </a:xfrm>
        </p:spPr>
        <p:txBody>
          <a:bodyPr>
            <a:normAutofit/>
          </a:bodyPr>
          <a:lstStyle/>
          <a:p>
            <a:r>
              <a:rPr lang="en-US" sz="5400" b="1" dirty="0">
                <a:solidFill>
                  <a:srgbClr val="002060"/>
                </a:solidFill>
                <a:latin typeface="Goudy Old Style" panose="02020502050305020303" pitchFamily="18" charset="0"/>
                <a:cs typeface="Calibri Light"/>
              </a:rPr>
              <a:t>CRÉDITOS FINAIS</a:t>
            </a:r>
            <a:endParaRPr lang="en-US" sz="5400" b="1" dirty="0">
              <a:solidFill>
                <a:srgbClr val="002060"/>
              </a:solidFill>
              <a:latin typeface="Goudy Old Style" panose="020205020503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3E452B-4C89-78D4-CB40-76030312AA4D}"/>
              </a:ext>
            </a:extLst>
          </p:cNvPr>
          <p:cNvSpPr>
            <a:spLocks noGrp="1"/>
          </p:cNvSpPr>
          <p:nvPr>
            <p:ph idx="1"/>
          </p:nvPr>
        </p:nvSpPr>
        <p:spPr>
          <a:xfrm>
            <a:off x="838200" y="1929384"/>
            <a:ext cx="10515600" cy="4251960"/>
          </a:xfrm>
        </p:spPr>
        <p:txBody>
          <a:bodyPr>
            <a:normAutofit/>
          </a:bodyPr>
          <a:lstStyle/>
          <a:p>
            <a:pPr marL="0" indent="0">
              <a:buNone/>
            </a:pPr>
            <a:r>
              <a:rPr lang="en-US" sz="2200" dirty="0">
                <a:latin typeface="Constantia" panose="02030602050306030303" pitchFamily="18" charset="0"/>
              </a:rPr>
              <a:t>RESPONSÁVEIS PELO TRABALHO:</a:t>
            </a:r>
          </a:p>
          <a:p>
            <a:endParaRPr lang="en-US" sz="2200" dirty="0">
              <a:latin typeface="Constantia" panose="02030602050306030303" pitchFamily="18" charset="0"/>
            </a:endParaRPr>
          </a:p>
          <a:p>
            <a:r>
              <a:rPr lang="en-US" sz="2200" b="1" dirty="0">
                <a:solidFill>
                  <a:schemeClr val="accent2">
                    <a:lumMod val="50000"/>
                  </a:schemeClr>
                </a:solidFill>
                <a:latin typeface="Sabon Next LT" panose="02000500000000000000" pitchFamily="2" charset="0"/>
                <a:cs typeface="Sabon Next LT" panose="02000500000000000000" pitchFamily="2" charset="0"/>
              </a:rPr>
              <a:t>GABRIEL DE SOUZA SANTOS</a:t>
            </a:r>
          </a:p>
          <a:p>
            <a:r>
              <a:rPr lang="en-US" sz="2200" b="1" dirty="0">
                <a:solidFill>
                  <a:schemeClr val="accent2">
                    <a:lumMod val="50000"/>
                  </a:schemeClr>
                </a:solidFill>
                <a:latin typeface="Sabon Next LT" panose="02000500000000000000" pitchFamily="2" charset="0"/>
                <a:cs typeface="Sabon Next LT" panose="02000500000000000000" pitchFamily="2" charset="0"/>
              </a:rPr>
              <a:t>GUILHERME VILELA DA ROZ</a:t>
            </a:r>
          </a:p>
          <a:p>
            <a:r>
              <a:rPr lang="en-US" sz="2200" b="1" dirty="0">
                <a:solidFill>
                  <a:schemeClr val="accent2">
                    <a:lumMod val="50000"/>
                  </a:schemeClr>
                </a:solidFill>
                <a:latin typeface="Sabon Next LT" panose="02000500000000000000" pitchFamily="2" charset="0"/>
                <a:cs typeface="Sabon Next LT" panose="02000500000000000000" pitchFamily="2" charset="0"/>
              </a:rPr>
              <a:t>LUCAS MARQUES DA SILVA</a:t>
            </a:r>
          </a:p>
          <a:p>
            <a:r>
              <a:rPr lang="en-US" sz="2200" b="1" dirty="0">
                <a:solidFill>
                  <a:schemeClr val="accent2">
                    <a:lumMod val="50000"/>
                  </a:schemeClr>
                </a:solidFill>
                <a:latin typeface="Sabon Next LT" panose="02000500000000000000" pitchFamily="2" charset="0"/>
                <a:cs typeface="Sabon Next LT" panose="02000500000000000000" pitchFamily="2" charset="0"/>
              </a:rPr>
              <a:t>RAFAEL NEVES NASCIMENTO</a:t>
            </a:r>
          </a:p>
          <a:p>
            <a:endParaRPr lang="en-US" sz="2200" dirty="0">
              <a:latin typeface="Constantia" panose="02030602050306030303" pitchFamily="18" charset="0"/>
            </a:endParaRPr>
          </a:p>
          <a:p>
            <a:pPr marL="0" indent="0">
              <a:buNone/>
            </a:pPr>
            <a:r>
              <a:rPr lang="en-US" sz="2400" dirty="0">
                <a:latin typeface="Constantia" panose="02030602050306030303" pitchFamily="18" charset="0"/>
              </a:rPr>
              <a:t>2° </a:t>
            </a:r>
            <a:r>
              <a:rPr lang="en-US" sz="2400" dirty="0" err="1">
                <a:latin typeface="Constantia" panose="02030602050306030303" pitchFamily="18" charset="0"/>
              </a:rPr>
              <a:t>ano</a:t>
            </a:r>
            <a:r>
              <a:rPr lang="en-US" sz="2400" dirty="0">
                <a:latin typeface="Constantia" panose="02030602050306030303" pitchFamily="18" charset="0"/>
              </a:rPr>
              <a:t> de </a:t>
            </a:r>
            <a:r>
              <a:rPr lang="en-US" sz="2400" dirty="0" err="1">
                <a:latin typeface="Constantia" panose="02030602050306030303" pitchFamily="18" charset="0"/>
              </a:rPr>
              <a:t>Desenvolvimento</a:t>
            </a:r>
            <a:r>
              <a:rPr lang="en-US" sz="2400" dirty="0">
                <a:latin typeface="Constantia" panose="02030602050306030303" pitchFamily="18" charset="0"/>
              </a:rPr>
              <a:t> de </a:t>
            </a:r>
            <a:r>
              <a:rPr lang="en-US" sz="2400" dirty="0" err="1">
                <a:latin typeface="Constantia" panose="02030602050306030303" pitchFamily="18" charset="0"/>
              </a:rPr>
              <a:t>Sistemas</a:t>
            </a:r>
            <a:r>
              <a:rPr lang="en-US" sz="2400" dirty="0">
                <a:latin typeface="Constantia" panose="02030602050306030303" pitchFamily="18" charset="0"/>
              </a:rPr>
              <a:t>.</a:t>
            </a:r>
          </a:p>
        </p:txBody>
      </p:sp>
    </p:spTree>
    <p:extLst>
      <p:ext uri="{BB962C8B-B14F-4D97-AF65-F5344CB8AC3E}">
        <p14:creationId xmlns:p14="http://schemas.microsoft.com/office/powerpoint/2010/main" val="1550594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8993-1783-3D88-18F3-F721B1E789D9}"/>
              </a:ext>
            </a:extLst>
          </p:cNvPr>
          <p:cNvSpPr>
            <a:spLocks noGrp="1"/>
          </p:cNvSpPr>
          <p:nvPr>
            <p:ph type="title"/>
          </p:nvPr>
        </p:nvSpPr>
        <p:spPr>
          <a:xfrm>
            <a:off x="4965429" y="596348"/>
            <a:ext cx="6935021" cy="1195486"/>
          </a:xfrm>
        </p:spPr>
        <p:txBody>
          <a:bodyPr anchor="b">
            <a:noAutofit/>
          </a:bodyPr>
          <a:lstStyle/>
          <a:p>
            <a:r>
              <a:rPr lang="en-US" sz="4800" b="1" dirty="0">
                <a:solidFill>
                  <a:srgbClr val="002060"/>
                </a:solidFill>
                <a:latin typeface="Goudy Old Style" panose="02020502050305020303" pitchFamily="18" charset="0"/>
                <a:cs typeface="Calibri Light"/>
              </a:rPr>
              <a:t>O ENREDO DO CONTO</a:t>
            </a:r>
          </a:p>
        </p:txBody>
      </p:sp>
      <p:sp>
        <p:nvSpPr>
          <p:cNvPr id="3" name="Content Placeholder 2">
            <a:extLst>
              <a:ext uri="{FF2B5EF4-FFF2-40B4-BE49-F238E27FC236}">
                <a16:creationId xmlns:a16="http://schemas.microsoft.com/office/drawing/2014/main" id="{FDB11EFB-772D-B45B-ABA4-F2B540041C87}"/>
              </a:ext>
            </a:extLst>
          </p:cNvPr>
          <p:cNvSpPr>
            <a:spLocks noGrp="1"/>
          </p:cNvSpPr>
          <p:nvPr>
            <p:ph idx="1"/>
          </p:nvPr>
        </p:nvSpPr>
        <p:spPr>
          <a:xfrm>
            <a:off x="4965431" y="2438400"/>
            <a:ext cx="6935021" cy="3982267"/>
          </a:xfrm>
        </p:spPr>
        <p:txBody>
          <a:bodyPr vert="horz" lIns="91440" tIns="45720" rIns="91440" bIns="45720" rtlCol="0">
            <a:noAutofit/>
          </a:bodyPr>
          <a:lstStyle/>
          <a:p>
            <a:pPr marL="0" indent="0">
              <a:buNone/>
            </a:pPr>
            <a:r>
              <a:rPr lang="pt-BR" sz="2000" dirty="0">
                <a:solidFill>
                  <a:schemeClr val="tx1">
                    <a:lumMod val="85000"/>
                    <a:lumOff val="15000"/>
                  </a:schemeClr>
                </a:solidFill>
                <a:latin typeface="Constantia" panose="02030602050306030303" pitchFamily="18" charset="0"/>
              </a:rPr>
              <a:t>A história se passa no contexto de um comerciante e seus filhos que, após perderem toda a fortuna da família devido a um incêndio, passam a morar num pobre campo. Após receber a notícia que poderia recuperar parte da fortuna perdida, o comerciante parte para um porto na cidade, mas acaba se perdendo em uma floresta e  parando num grande castelo, onde encontrou uma assustadora Fera, que o expulsou após ele ter ferido as regras da propriedade. Como punição, a Fera exigiu que ou ele, ou uma de suas filhas deveria ser aprisionado(a) no castelo. Após voltar à sua casa, Bela, uma de suas filhas, se ofereceu para que sofresse a punição em nome da família. Após muito tempo e conversa, Bela foi aprisionada no castelo e teve de passar a conviver com a assustadora Fera.</a:t>
            </a:r>
          </a:p>
          <a:p>
            <a:endParaRPr lang="en-US" sz="2000" dirty="0">
              <a:solidFill>
                <a:schemeClr val="tx1">
                  <a:lumMod val="85000"/>
                  <a:lumOff val="15000"/>
                </a:schemeClr>
              </a:solidFill>
              <a:latin typeface="Constantia" panose="02030602050306030303" pitchFamily="18" charset="0"/>
            </a:endParaRPr>
          </a:p>
        </p:txBody>
      </p:sp>
      <p:pic>
        <p:nvPicPr>
          <p:cNvPr id="2050" name="Picture 2" descr="Beauty and the Beast (1874, Crane) - Wikisource, the free online library">
            <a:extLst>
              <a:ext uri="{FF2B5EF4-FFF2-40B4-BE49-F238E27FC236}">
                <a16:creationId xmlns:a16="http://schemas.microsoft.com/office/drawing/2014/main" id="{3D3CD234-649E-68BE-881B-16EF43B464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1" r="1976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055" name="Straight Connector 205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BAA5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755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56035-A3AA-3033-C340-BBECF606FA72}"/>
              </a:ext>
            </a:extLst>
          </p:cNvPr>
          <p:cNvSpPr>
            <a:spLocks noGrp="1"/>
          </p:cNvSpPr>
          <p:nvPr>
            <p:ph type="title"/>
          </p:nvPr>
        </p:nvSpPr>
        <p:spPr>
          <a:xfrm>
            <a:off x="4965430" y="629268"/>
            <a:ext cx="7014535" cy="1286160"/>
          </a:xfrm>
        </p:spPr>
        <p:txBody>
          <a:bodyPr anchor="b">
            <a:noAutofit/>
          </a:bodyPr>
          <a:lstStyle/>
          <a:p>
            <a:r>
              <a:rPr lang="pt-BR" sz="4800" b="1" dirty="0">
                <a:solidFill>
                  <a:srgbClr val="002060"/>
                </a:solidFill>
                <a:latin typeface="Goudy Old Style" panose="02020502050305020303" pitchFamily="18" charset="0"/>
              </a:rPr>
              <a:t>O ENREDO DO CONTO</a:t>
            </a:r>
          </a:p>
        </p:txBody>
      </p:sp>
      <p:sp>
        <p:nvSpPr>
          <p:cNvPr id="3" name="Espaço Reservado para Conteúdo 2">
            <a:extLst>
              <a:ext uri="{FF2B5EF4-FFF2-40B4-BE49-F238E27FC236}">
                <a16:creationId xmlns:a16="http://schemas.microsoft.com/office/drawing/2014/main" id="{AB2E88A9-E994-4FFC-30B8-95B14F381ADA}"/>
              </a:ext>
            </a:extLst>
          </p:cNvPr>
          <p:cNvSpPr>
            <a:spLocks noGrp="1"/>
          </p:cNvSpPr>
          <p:nvPr>
            <p:ph idx="1"/>
          </p:nvPr>
        </p:nvSpPr>
        <p:spPr>
          <a:xfrm>
            <a:off x="4965431" y="2438400"/>
            <a:ext cx="6586489" cy="3785419"/>
          </a:xfrm>
        </p:spPr>
        <p:txBody>
          <a:bodyPr>
            <a:noAutofit/>
          </a:bodyPr>
          <a:lstStyle/>
          <a:p>
            <a:pPr marL="0" indent="0">
              <a:buNone/>
            </a:pPr>
            <a:r>
              <a:rPr lang="pt-BR" sz="2000" dirty="0">
                <a:solidFill>
                  <a:schemeClr val="tx1">
                    <a:lumMod val="85000"/>
                    <a:lumOff val="15000"/>
                  </a:schemeClr>
                </a:solidFill>
                <a:latin typeface="Constantia" panose="02030602050306030303" pitchFamily="18" charset="0"/>
              </a:rPr>
              <a:t>Conversando com Fera todos os dias, Bela se maravilha com a bondade interna do monstro. Num momento onde Fera está prestes a morrer, Bela diz que se apaixona pelo monstro, que acaba por se transformar em um esbelto príncipe. Após saber que sua forma monstruosa se havia dado por uma maldição de uma fada, Bela se casa com o seu parceiro e os dois vivem felizes para sempre.</a:t>
            </a:r>
          </a:p>
          <a:p>
            <a:pPr marL="0" indent="0">
              <a:buNone/>
            </a:pPr>
            <a:r>
              <a:rPr lang="pt-BR" sz="2000" dirty="0">
                <a:solidFill>
                  <a:schemeClr val="tx1">
                    <a:lumMod val="85000"/>
                    <a:lumOff val="15000"/>
                  </a:schemeClr>
                </a:solidFill>
                <a:latin typeface="Constantia" panose="02030602050306030303" pitchFamily="18" charset="0"/>
              </a:rPr>
              <a:t>A história se preza em trazer o contraste de beleza estética entre dois seres presos no mesmo lugar, ao mesmo tempo em que interagem e descobrem um ao outro. Com o tempo, o fator estético de beleza exterior é substituído pela bondade dos dois indivíduos, sendo esta referente a principal mensagem da obra; a valorização do que há no interior de cada um.</a:t>
            </a:r>
          </a:p>
        </p:txBody>
      </p:sp>
      <p:pic>
        <p:nvPicPr>
          <p:cNvPr id="5" name="Imagem 4" descr="Pintura de pessoas em volta&#10;&#10;Descrição gerada automaticamente com confiança média">
            <a:extLst>
              <a:ext uri="{FF2B5EF4-FFF2-40B4-BE49-F238E27FC236}">
                <a16:creationId xmlns:a16="http://schemas.microsoft.com/office/drawing/2014/main" id="{4205C607-7BFB-77F7-3BBD-BE27722602BA}"/>
              </a:ext>
            </a:extLst>
          </p:cNvPr>
          <p:cNvPicPr>
            <a:picLocks noChangeAspect="1"/>
          </p:cNvPicPr>
          <p:nvPr/>
        </p:nvPicPr>
        <p:blipFill rotWithShape="1">
          <a:blip r:embed="rId2"/>
          <a:srcRect l="57" r="4065"/>
          <a:stretch/>
        </p:blipFill>
        <p:spPr>
          <a:xfrm>
            <a:off x="20" y="10"/>
            <a:ext cx="4635571" cy="6857990"/>
          </a:xfrm>
          <a:prstGeom prst="rect">
            <a:avLst/>
          </a:prstGeom>
          <a:effectLst/>
        </p:spPr>
      </p:pic>
      <p:cxnSp>
        <p:nvCxnSpPr>
          <p:cNvPr id="1045" name="Straight Connector 104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49D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390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8FD20-C422-58B4-C0A1-C89F82C5CBF3}"/>
              </a:ext>
            </a:extLst>
          </p:cNvPr>
          <p:cNvSpPr>
            <a:spLocks noGrp="1"/>
          </p:cNvSpPr>
          <p:nvPr>
            <p:ph type="title"/>
          </p:nvPr>
        </p:nvSpPr>
        <p:spPr>
          <a:xfrm>
            <a:off x="4545496" y="609600"/>
            <a:ext cx="7116415" cy="1330518"/>
          </a:xfrm>
        </p:spPr>
        <p:txBody>
          <a:bodyPr>
            <a:normAutofit fontScale="90000"/>
          </a:bodyPr>
          <a:lstStyle/>
          <a:p>
            <a:r>
              <a:rPr lang="en-US" b="1" dirty="0">
                <a:solidFill>
                  <a:srgbClr val="C00000"/>
                </a:solidFill>
                <a:latin typeface="Goudy Old Style" panose="02020502050305020303" pitchFamily="18" charset="0"/>
                <a:cs typeface="Calibri Light"/>
              </a:rPr>
              <a:t>DIFERENÇAS ENTRE AS DUAS VERSÕES DO CONTO</a:t>
            </a:r>
            <a:endParaRPr lang="en-US" b="1" dirty="0">
              <a:solidFill>
                <a:srgbClr val="C00000"/>
              </a:solidFill>
              <a:latin typeface="Goudy Old Style" panose="02020502050305020303" pitchFamily="18" charset="0"/>
            </a:endParaRPr>
          </a:p>
        </p:txBody>
      </p:sp>
      <p:pic>
        <p:nvPicPr>
          <p:cNvPr id="3082" name="Picture 10" descr="Mulher com vestido branco&#10;&#10;Descrição gerada automaticamente com confiança média">
            <a:extLst>
              <a:ext uri="{FF2B5EF4-FFF2-40B4-BE49-F238E27FC236}">
                <a16:creationId xmlns:a16="http://schemas.microsoft.com/office/drawing/2014/main" id="{EA6C8691-2745-E7C4-4FB9-A0183D9023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958"/>
          <a:stretch/>
        </p:blipFill>
        <p:spPr bwMode="auto">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pic>
        <p:nvPicPr>
          <p:cNvPr id="3084" name="Picture 12" descr="Biografia de Madame de Beaumont, A bela e a fera! - CIA DOS LIVROS">
            <a:extLst>
              <a:ext uri="{FF2B5EF4-FFF2-40B4-BE49-F238E27FC236}">
                <a16:creationId xmlns:a16="http://schemas.microsoft.com/office/drawing/2014/main" id="{82BA6448-15AA-8E28-C5F3-E676D437C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34" r="-2" b="27364"/>
          <a:stretch/>
        </p:blipFill>
        <p:spPr bwMode="auto">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52F5CE-AEEC-5358-1ACB-6B0C1B3081DD}"/>
              </a:ext>
            </a:extLst>
          </p:cNvPr>
          <p:cNvSpPr>
            <a:spLocks noGrp="1"/>
          </p:cNvSpPr>
          <p:nvPr>
            <p:ph idx="1"/>
          </p:nvPr>
        </p:nvSpPr>
        <p:spPr>
          <a:xfrm>
            <a:off x="4653887" y="2332383"/>
            <a:ext cx="7008026" cy="4161182"/>
          </a:xfrm>
        </p:spPr>
        <p:txBody>
          <a:bodyPr vert="horz" lIns="91440" tIns="45720" rIns="91440" bIns="45720" rtlCol="0">
            <a:noAutofit/>
          </a:bodyPr>
          <a:lstStyle/>
          <a:p>
            <a:pPr marL="0" indent="0">
              <a:buNone/>
            </a:pPr>
            <a:r>
              <a:rPr lang="pt-BR" sz="2000" dirty="0">
                <a:latin typeface="Constantia" panose="02030602050306030303" pitchFamily="18" charset="0"/>
                <a:cs typeface="Calibri"/>
              </a:rPr>
              <a:t>Tendo visto que o conto de Madame de Villeneuve é dezenas de vezes mais longo que o conto de Beaumont, é notável que haverão diferenças. O conto original tem muito mais detalhamento nos cenários e diálogos, assim como mais aprofundamento nas interações entre os personagens e nos acontecimentos em geral. Tem também mais personagens, que aprofundam e desenvolvem a história de uma forma mais complexa do que a versão encurtada de Beaumont. Por exemplo, no conto de Villeneuve, a mãe da Fera aparece e influencia no momento mais importante da história, enquanto no conto de Beaumont isso não acontece, visto que este personagem não existe. No conto de Villeneuve a Bela também é retratada de uma forma humana e mais realista, enquanto na de Beaumont é de uma forma mais romantizada.</a:t>
            </a:r>
            <a:endParaRPr lang="en-US" sz="2000" dirty="0">
              <a:latin typeface="Constantia" panose="02030602050306030303" pitchFamily="18" charset="0"/>
              <a:cs typeface="Calibri"/>
            </a:endParaRPr>
          </a:p>
        </p:txBody>
      </p:sp>
    </p:spTree>
    <p:extLst>
      <p:ext uri="{BB962C8B-B14F-4D97-AF65-F5344CB8AC3E}">
        <p14:creationId xmlns:p14="http://schemas.microsoft.com/office/powerpoint/2010/main" val="42934885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4120" name="Rectangle 411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E4CD3-C348-DB34-F06A-D91FFF74F6F4}"/>
              </a:ext>
            </a:extLst>
          </p:cNvPr>
          <p:cNvSpPr>
            <a:spLocks noGrp="1"/>
          </p:cNvSpPr>
          <p:nvPr>
            <p:ph type="title"/>
          </p:nvPr>
        </p:nvSpPr>
        <p:spPr>
          <a:xfrm>
            <a:off x="572493" y="238539"/>
            <a:ext cx="11047013" cy="1434415"/>
          </a:xfrm>
        </p:spPr>
        <p:txBody>
          <a:bodyPr anchor="b">
            <a:normAutofit/>
          </a:bodyPr>
          <a:lstStyle/>
          <a:p>
            <a:r>
              <a:rPr lang="en-US" sz="4600" b="1" dirty="0">
                <a:solidFill>
                  <a:srgbClr val="FF3300"/>
                </a:solidFill>
                <a:latin typeface="Goudy Old Style" panose="02020502050305020303" pitchFamily="18" charset="0"/>
                <a:cs typeface="Calibri Light"/>
              </a:rPr>
              <a:t>POSSÍVEL INSPIRAÇÃO DA HISTÓRIA</a:t>
            </a:r>
            <a:endParaRPr lang="en-US" sz="4600" b="1" dirty="0">
              <a:solidFill>
                <a:srgbClr val="FF3300"/>
              </a:solidFill>
              <a:latin typeface="Goudy Old Style" panose="02020502050305020303" pitchFamily="18" charset="0"/>
            </a:endParaRPr>
          </a:p>
        </p:txBody>
      </p:sp>
      <p:sp>
        <p:nvSpPr>
          <p:cNvPr id="412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O destino de pessoas que viveram sob condições de vida raríssimas">
            <a:extLst>
              <a:ext uri="{FF2B5EF4-FFF2-40B4-BE49-F238E27FC236}">
                <a16:creationId xmlns:a16="http://schemas.microsoft.com/office/drawing/2014/main" id="{6223FBF0-470F-C2C3-1092-028C9EA4C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28" r="5004" b="-1"/>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1A3724-6F2C-A058-C3B8-CBB9218B85FC}"/>
              </a:ext>
            </a:extLst>
          </p:cNvPr>
          <p:cNvSpPr>
            <a:spLocks noGrp="1"/>
          </p:cNvSpPr>
          <p:nvPr>
            <p:ph idx="1"/>
          </p:nvPr>
        </p:nvSpPr>
        <p:spPr>
          <a:xfrm>
            <a:off x="4905954" y="2264598"/>
            <a:ext cx="6713552" cy="4114800"/>
          </a:xfrm>
        </p:spPr>
        <p:txBody>
          <a:bodyPr vert="horz" lIns="91440" tIns="45720" rIns="91440" bIns="45720" rtlCol="0" anchor="t">
            <a:normAutofit/>
          </a:bodyPr>
          <a:lstStyle/>
          <a:p>
            <a:pPr marL="0" indent="0">
              <a:buNone/>
            </a:pPr>
            <a:r>
              <a:rPr lang="en-US" sz="2000" dirty="0">
                <a:latin typeface="Constantia"/>
                <a:cs typeface="Calibri"/>
              </a:rPr>
              <a:t>Uma das </a:t>
            </a:r>
            <a:r>
              <a:rPr lang="en-US" sz="2000" dirty="0" err="1">
                <a:latin typeface="Constantia"/>
                <a:cs typeface="Calibri"/>
              </a:rPr>
              <a:t>hipóteses</a:t>
            </a:r>
            <a:r>
              <a:rPr lang="en-US" sz="2000" dirty="0">
                <a:latin typeface="Constantia"/>
                <a:cs typeface="Calibri"/>
              </a:rPr>
              <a:t> </a:t>
            </a:r>
            <a:r>
              <a:rPr lang="en-US" sz="2000" dirty="0" err="1">
                <a:latin typeface="Constantia"/>
                <a:cs typeface="Calibri"/>
              </a:rPr>
              <a:t>levantadas</a:t>
            </a:r>
            <a:r>
              <a:rPr lang="en-US" sz="2000" dirty="0">
                <a:latin typeface="Constantia"/>
                <a:cs typeface="Calibri"/>
              </a:rPr>
              <a:t> para </a:t>
            </a:r>
            <a:r>
              <a:rPr lang="en-US" sz="2000" dirty="0" err="1">
                <a:latin typeface="Constantia"/>
                <a:cs typeface="Calibri"/>
              </a:rPr>
              <a:t>uma</a:t>
            </a:r>
            <a:r>
              <a:rPr lang="en-US" sz="2000" dirty="0">
                <a:latin typeface="Constantia"/>
                <a:cs typeface="Calibri"/>
              </a:rPr>
              <a:t> </a:t>
            </a:r>
            <a:r>
              <a:rPr lang="en-US" sz="2000" dirty="0" err="1">
                <a:latin typeface="Constantia"/>
                <a:cs typeface="Calibri"/>
              </a:rPr>
              <a:t>possível</a:t>
            </a:r>
            <a:r>
              <a:rPr lang="en-US" sz="2000" dirty="0">
                <a:latin typeface="Constantia"/>
                <a:cs typeface="Calibri"/>
              </a:rPr>
              <a:t> </a:t>
            </a:r>
            <a:r>
              <a:rPr lang="en-US" sz="2000" dirty="0" err="1">
                <a:latin typeface="Constantia"/>
                <a:cs typeface="Calibri"/>
              </a:rPr>
              <a:t>inspiração</a:t>
            </a:r>
            <a:r>
              <a:rPr lang="en-US" sz="2000" dirty="0">
                <a:latin typeface="Constantia"/>
                <a:cs typeface="Calibri"/>
              </a:rPr>
              <a:t> do </a:t>
            </a:r>
            <a:r>
              <a:rPr lang="en-US" sz="2000" dirty="0" err="1">
                <a:latin typeface="Constantia"/>
                <a:cs typeface="Calibri"/>
              </a:rPr>
              <a:t>conto</a:t>
            </a:r>
            <a:r>
              <a:rPr lang="en-US" sz="2000" dirty="0">
                <a:latin typeface="Constantia"/>
                <a:cs typeface="Calibri"/>
              </a:rPr>
              <a:t> de fadas é um </a:t>
            </a:r>
            <a:r>
              <a:rPr lang="en-US" sz="2000" dirty="0" err="1">
                <a:latin typeface="Constantia"/>
                <a:cs typeface="Calibri"/>
              </a:rPr>
              <a:t>episódio</a:t>
            </a:r>
            <a:r>
              <a:rPr lang="en-US" sz="2000" dirty="0">
                <a:latin typeface="Constantia"/>
                <a:cs typeface="Calibri"/>
              </a:rPr>
              <a:t> real, que </a:t>
            </a:r>
            <a:r>
              <a:rPr lang="en-US" sz="2000" dirty="0" err="1">
                <a:latin typeface="Constantia"/>
                <a:cs typeface="Calibri"/>
              </a:rPr>
              <a:t>aconteceu</a:t>
            </a:r>
            <a:r>
              <a:rPr lang="en-US" sz="2000" dirty="0">
                <a:latin typeface="Constantia"/>
                <a:cs typeface="Calibri"/>
              </a:rPr>
              <a:t> no </a:t>
            </a:r>
            <a:r>
              <a:rPr lang="en-US" sz="2000" dirty="0" err="1">
                <a:latin typeface="Constantia"/>
                <a:cs typeface="Calibri"/>
              </a:rPr>
              <a:t>século</a:t>
            </a:r>
            <a:r>
              <a:rPr lang="en-US" sz="2000" dirty="0">
                <a:latin typeface="Constantia"/>
                <a:cs typeface="Calibri"/>
              </a:rPr>
              <a:t> XVI, </a:t>
            </a:r>
            <a:r>
              <a:rPr lang="en-US" sz="2000" dirty="0" err="1">
                <a:latin typeface="Constantia"/>
                <a:cs typeface="Calibri"/>
              </a:rPr>
              <a:t>na</a:t>
            </a:r>
            <a:r>
              <a:rPr lang="en-US" sz="2000" dirty="0">
                <a:latin typeface="Constantia"/>
                <a:cs typeface="Calibri"/>
              </a:rPr>
              <a:t> </a:t>
            </a:r>
            <a:r>
              <a:rPr lang="en-US" sz="2000" dirty="0" err="1">
                <a:latin typeface="Constantia"/>
                <a:cs typeface="Calibri"/>
              </a:rPr>
              <a:t>Espanha</a:t>
            </a:r>
            <a:r>
              <a:rPr lang="en-US" sz="2000" dirty="0">
                <a:latin typeface="Constantia"/>
                <a:cs typeface="Calibri"/>
              </a:rPr>
              <a:t>. Pedro González, um </a:t>
            </a:r>
            <a:r>
              <a:rPr lang="en-US" sz="2000" dirty="0" err="1">
                <a:latin typeface="Constantia"/>
                <a:cs typeface="Calibri"/>
              </a:rPr>
              <a:t>homem</a:t>
            </a:r>
            <a:r>
              <a:rPr lang="en-US" sz="2000" dirty="0">
                <a:latin typeface="Constantia"/>
                <a:cs typeface="Calibri"/>
              </a:rPr>
              <a:t> </a:t>
            </a:r>
            <a:r>
              <a:rPr lang="en-US" sz="2000" dirty="0" err="1">
                <a:latin typeface="Constantia"/>
                <a:cs typeface="Calibri"/>
              </a:rPr>
              <a:t>nascido</a:t>
            </a:r>
            <a:r>
              <a:rPr lang="en-US" sz="2000" dirty="0">
                <a:latin typeface="Constantia"/>
                <a:cs typeface="Calibri"/>
              </a:rPr>
              <a:t> </a:t>
            </a:r>
            <a:r>
              <a:rPr lang="en-US" sz="2000" dirty="0" err="1">
                <a:latin typeface="Constantia"/>
                <a:cs typeface="Calibri"/>
              </a:rPr>
              <a:t>em</a:t>
            </a:r>
            <a:r>
              <a:rPr lang="en-US" sz="2000" dirty="0">
                <a:latin typeface="Constantia"/>
                <a:cs typeface="Calibri"/>
              </a:rPr>
              <a:t> 1537, </a:t>
            </a:r>
            <a:r>
              <a:rPr lang="en-US" sz="2000" dirty="0" err="1">
                <a:latin typeface="Constantia"/>
                <a:cs typeface="Calibri"/>
              </a:rPr>
              <a:t>apresentava</a:t>
            </a:r>
            <a:r>
              <a:rPr lang="en-US" sz="2000" dirty="0">
                <a:latin typeface="Constantia"/>
                <a:cs typeface="Calibri"/>
              </a:rPr>
              <a:t> </a:t>
            </a:r>
            <a:r>
              <a:rPr lang="en-US" sz="2000" dirty="0" err="1">
                <a:latin typeface="Constantia"/>
                <a:cs typeface="Calibri"/>
              </a:rPr>
              <a:t>hipertricose</a:t>
            </a:r>
            <a:r>
              <a:rPr lang="en-US" sz="2000" dirty="0">
                <a:latin typeface="Constantia"/>
                <a:cs typeface="Calibri"/>
              </a:rPr>
              <a:t>, </a:t>
            </a:r>
            <a:r>
              <a:rPr lang="en-US" sz="2000" dirty="0" err="1">
                <a:latin typeface="Constantia"/>
                <a:cs typeface="Calibri"/>
              </a:rPr>
              <a:t>doença</a:t>
            </a:r>
            <a:r>
              <a:rPr lang="en-US" sz="2000" dirty="0">
                <a:latin typeface="Constantia"/>
                <a:cs typeface="Calibri"/>
              </a:rPr>
              <a:t> </a:t>
            </a:r>
            <a:r>
              <a:rPr lang="en-US" sz="2000" dirty="0" err="1">
                <a:latin typeface="Constantia"/>
                <a:cs typeface="Calibri"/>
              </a:rPr>
              <a:t>caracterizada</a:t>
            </a:r>
            <a:r>
              <a:rPr lang="en-US" sz="2000" dirty="0">
                <a:latin typeface="Constantia"/>
                <a:cs typeface="Calibri"/>
              </a:rPr>
              <a:t> </a:t>
            </a:r>
            <a:r>
              <a:rPr lang="en-US" sz="2000" dirty="0" err="1">
                <a:latin typeface="Constantia"/>
                <a:cs typeface="Calibri"/>
              </a:rPr>
              <a:t>pelo</a:t>
            </a:r>
            <a:r>
              <a:rPr lang="en-US" sz="2000" dirty="0">
                <a:latin typeface="Constantia"/>
                <a:cs typeface="Calibri"/>
              </a:rPr>
              <a:t> </a:t>
            </a:r>
            <a:r>
              <a:rPr lang="en-US" sz="2000" dirty="0" err="1">
                <a:latin typeface="Constantia"/>
                <a:cs typeface="Calibri"/>
              </a:rPr>
              <a:t>crescimento</a:t>
            </a:r>
            <a:r>
              <a:rPr lang="en-US" sz="2000" dirty="0">
                <a:latin typeface="Constantia"/>
                <a:cs typeface="Calibri"/>
              </a:rPr>
              <a:t> de </a:t>
            </a:r>
            <a:r>
              <a:rPr lang="en-US" sz="2000" dirty="0" err="1">
                <a:latin typeface="Constantia"/>
                <a:cs typeface="Calibri"/>
              </a:rPr>
              <a:t>pelos</a:t>
            </a:r>
            <a:r>
              <a:rPr lang="en-US" sz="2000" dirty="0">
                <a:latin typeface="Constantia"/>
                <a:cs typeface="Calibri"/>
              </a:rPr>
              <a:t> </a:t>
            </a:r>
            <a:r>
              <a:rPr lang="en-US" sz="2000" dirty="0" err="1">
                <a:latin typeface="Constantia"/>
                <a:cs typeface="Calibri"/>
              </a:rPr>
              <a:t>em</a:t>
            </a:r>
            <a:r>
              <a:rPr lang="en-US" sz="2000" dirty="0">
                <a:latin typeface="Constantia"/>
                <a:cs typeface="Calibri"/>
              </a:rPr>
              <a:t> </a:t>
            </a:r>
            <a:r>
              <a:rPr lang="en-US" sz="2000" dirty="0" err="1">
                <a:latin typeface="Constantia"/>
                <a:cs typeface="Calibri"/>
              </a:rPr>
              <a:t>quase</a:t>
            </a:r>
            <a:r>
              <a:rPr lang="en-US" sz="2000" dirty="0">
                <a:latin typeface="Constantia"/>
                <a:cs typeface="Calibri"/>
              </a:rPr>
              <a:t> </a:t>
            </a:r>
            <a:r>
              <a:rPr lang="en-US" sz="2000" dirty="0" err="1">
                <a:latin typeface="Constantia"/>
                <a:cs typeface="Calibri"/>
              </a:rPr>
              <a:t>todo</a:t>
            </a:r>
            <a:r>
              <a:rPr lang="en-US" sz="2000" dirty="0">
                <a:latin typeface="Constantia"/>
                <a:cs typeface="Calibri"/>
              </a:rPr>
              <a:t> o </a:t>
            </a:r>
            <a:r>
              <a:rPr lang="en-US" sz="2000" dirty="0" err="1">
                <a:latin typeface="Constantia"/>
                <a:cs typeface="Calibri"/>
              </a:rPr>
              <a:t>corpo</a:t>
            </a:r>
            <a:r>
              <a:rPr lang="en-US" sz="2000" dirty="0">
                <a:latin typeface="Constantia"/>
                <a:cs typeface="Calibri"/>
              </a:rPr>
              <a:t>, </a:t>
            </a:r>
            <a:r>
              <a:rPr lang="en-US" sz="2000" dirty="0" err="1">
                <a:latin typeface="Constantia"/>
                <a:cs typeface="Calibri"/>
              </a:rPr>
              <a:t>incluindo</a:t>
            </a:r>
            <a:r>
              <a:rPr lang="en-US" sz="2000" dirty="0">
                <a:latin typeface="Constantia"/>
                <a:cs typeface="Calibri"/>
              </a:rPr>
              <a:t> o </a:t>
            </a:r>
            <a:r>
              <a:rPr lang="en-US" sz="2000" dirty="0" err="1">
                <a:latin typeface="Constantia"/>
                <a:cs typeface="Calibri"/>
              </a:rPr>
              <a:t>rosto</a:t>
            </a:r>
            <a:r>
              <a:rPr lang="en-US" sz="2000" dirty="0">
                <a:latin typeface="Constantia"/>
                <a:cs typeface="Calibri"/>
              </a:rPr>
              <a:t>. </a:t>
            </a:r>
            <a:r>
              <a:rPr lang="en-US" sz="2000" dirty="0" err="1">
                <a:latin typeface="Constantia"/>
                <a:cs typeface="Calibri"/>
              </a:rPr>
              <a:t>Tratado</a:t>
            </a:r>
            <a:r>
              <a:rPr lang="en-US" sz="2000" dirty="0">
                <a:latin typeface="Constantia"/>
                <a:cs typeface="Calibri"/>
              </a:rPr>
              <a:t> </a:t>
            </a:r>
            <a:r>
              <a:rPr lang="en-US" sz="2000" dirty="0" err="1">
                <a:latin typeface="Constantia"/>
                <a:cs typeface="Calibri"/>
              </a:rPr>
              <a:t>como</a:t>
            </a:r>
            <a:r>
              <a:rPr lang="en-US" sz="2000" dirty="0">
                <a:latin typeface="Constantia"/>
                <a:cs typeface="Calibri"/>
              </a:rPr>
              <a:t> animal, González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enviado</a:t>
            </a:r>
            <a:r>
              <a:rPr lang="en-US" sz="2000" dirty="0">
                <a:latin typeface="Constantia"/>
                <a:cs typeface="Calibri"/>
              </a:rPr>
              <a:t> </a:t>
            </a:r>
            <a:r>
              <a:rPr lang="en-US" sz="2000" dirty="0" err="1">
                <a:latin typeface="Constantia"/>
                <a:cs typeface="Calibri"/>
              </a:rPr>
              <a:t>pelo</a:t>
            </a:r>
            <a:r>
              <a:rPr lang="en-US" sz="2000" dirty="0">
                <a:latin typeface="Constantia"/>
                <a:cs typeface="Calibri"/>
              </a:rPr>
              <a:t> </a:t>
            </a:r>
            <a:r>
              <a:rPr lang="en-US" sz="2000" dirty="0" err="1">
                <a:latin typeface="Constantia"/>
                <a:cs typeface="Calibri"/>
              </a:rPr>
              <a:t>seu</a:t>
            </a:r>
            <a:r>
              <a:rPr lang="en-US" sz="2000" dirty="0">
                <a:latin typeface="Constantia"/>
                <a:cs typeface="Calibri"/>
              </a:rPr>
              <a:t> </a:t>
            </a:r>
            <a:r>
              <a:rPr lang="en-US" sz="2000" dirty="0" err="1">
                <a:latin typeface="Constantia"/>
                <a:cs typeface="Calibri"/>
              </a:rPr>
              <a:t>próprio</a:t>
            </a:r>
            <a:r>
              <a:rPr lang="en-US" sz="2000" dirty="0">
                <a:latin typeface="Constantia"/>
                <a:cs typeface="Calibri"/>
              </a:rPr>
              <a:t> pai </a:t>
            </a:r>
            <a:r>
              <a:rPr lang="en-US" sz="2000" dirty="0" err="1">
                <a:latin typeface="Constantia"/>
                <a:cs typeface="Calibri"/>
              </a:rPr>
              <a:t>ao</a:t>
            </a:r>
            <a:r>
              <a:rPr lang="en-US" sz="2000" dirty="0">
                <a:latin typeface="Constantia"/>
                <a:cs typeface="Calibri"/>
              </a:rPr>
              <a:t> </a:t>
            </a:r>
            <a:r>
              <a:rPr lang="en-US" sz="2000" dirty="0" err="1">
                <a:latin typeface="Constantia"/>
                <a:cs typeface="Calibri"/>
              </a:rPr>
              <a:t>imperador</a:t>
            </a:r>
            <a:r>
              <a:rPr lang="en-US" sz="2000" dirty="0">
                <a:latin typeface="Constantia"/>
                <a:cs typeface="Calibri"/>
              </a:rPr>
              <a:t> Carlos V, do qual </a:t>
            </a:r>
            <a:r>
              <a:rPr lang="en-US" sz="2000" dirty="0" err="1">
                <a:latin typeface="Constantia"/>
                <a:cs typeface="Calibri"/>
              </a:rPr>
              <a:t>seria</a:t>
            </a:r>
            <a:r>
              <a:rPr lang="en-US" sz="2000" dirty="0">
                <a:latin typeface="Constantia"/>
                <a:cs typeface="Calibri"/>
              </a:rPr>
              <a:t> </a:t>
            </a:r>
            <a:r>
              <a:rPr lang="en-US" sz="2000" dirty="0" err="1">
                <a:latin typeface="Constantia"/>
                <a:cs typeface="Calibri"/>
              </a:rPr>
              <a:t>sua</a:t>
            </a:r>
            <a:r>
              <a:rPr lang="en-US" sz="2000" dirty="0">
                <a:latin typeface="Constantia"/>
                <a:cs typeface="Calibri"/>
              </a:rPr>
              <a:t> </a:t>
            </a:r>
            <a:r>
              <a:rPr lang="en-US" sz="2000" dirty="0" err="1">
                <a:latin typeface="Constantia"/>
                <a:cs typeface="Calibri"/>
              </a:rPr>
              <a:t>priopriedade</a:t>
            </a:r>
            <a:r>
              <a:rPr lang="en-US" sz="2000" dirty="0">
                <a:latin typeface="Constantia"/>
                <a:cs typeface="Calibri"/>
              </a:rPr>
              <a:t>. No </a:t>
            </a:r>
            <a:r>
              <a:rPr lang="en-US" sz="2000" dirty="0" err="1">
                <a:latin typeface="Constantia"/>
                <a:cs typeface="Calibri"/>
              </a:rPr>
              <a:t>entanto</a:t>
            </a:r>
            <a:r>
              <a:rPr lang="en-US" sz="2000" dirty="0">
                <a:latin typeface="Constantia"/>
                <a:cs typeface="Calibri"/>
              </a:rPr>
              <a:t>, no </a:t>
            </a:r>
            <a:r>
              <a:rPr lang="en-US" sz="2000" dirty="0" err="1">
                <a:latin typeface="Constantia"/>
                <a:cs typeface="Calibri"/>
              </a:rPr>
              <a:t>caminho</a:t>
            </a:r>
            <a:r>
              <a:rPr lang="en-US" sz="2000" dirty="0">
                <a:latin typeface="Constantia"/>
                <a:cs typeface="Calibri"/>
              </a:rPr>
              <a:t> da </a:t>
            </a:r>
            <a:r>
              <a:rPr lang="en-US" sz="2000" dirty="0" err="1">
                <a:latin typeface="Constantia"/>
                <a:cs typeface="Calibri"/>
              </a:rPr>
              <a:t>viagem</a:t>
            </a:r>
            <a:r>
              <a:rPr lang="en-US" sz="2000" dirty="0">
                <a:latin typeface="Constantia"/>
                <a:cs typeface="Calibri"/>
              </a:rPr>
              <a:t>, o </a:t>
            </a:r>
            <a:r>
              <a:rPr lang="en-US" sz="2000" dirty="0" err="1">
                <a:latin typeface="Constantia"/>
                <a:cs typeface="Calibri"/>
              </a:rPr>
              <a:t>navio</a:t>
            </a:r>
            <a:r>
              <a:rPr lang="en-US" sz="2000" dirty="0">
                <a:latin typeface="Constantia"/>
                <a:cs typeface="Calibri"/>
              </a:rPr>
              <a:t> </a:t>
            </a:r>
            <a:r>
              <a:rPr lang="en-US" sz="2000" dirty="0" err="1">
                <a:latin typeface="Constantia"/>
                <a:cs typeface="Calibri"/>
              </a:rPr>
              <a:t>onde</a:t>
            </a:r>
            <a:r>
              <a:rPr lang="en-US" sz="2000" dirty="0">
                <a:latin typeface="Constantia"/>
                <a:cs typeface="Calibri"/>
              </a:rPr>
              <a:t> </a:t>
            </a:r>
            <a:r>
              <a:rPr lang="en-US" sz="2000" dirty="0" err="1">
                <a:latin typeface="Constantia"/>
                <a:cs typeface="Calibri"/>
              </a:rPr>
              <a:t>estava</a:t>
            </a:r>
            <a:r>
              <a:rPr lang="en-US" sz="2000" dirty="0">
                <a:latin typeface="Constantia"/>
                <a:cs typeface="Calibri"/>
              </a:rPr>
              <a:t> o </a:t>
            </a:r>
            <a:r>
              <a:rPr lang="en-US" sz="2000" dirty="0" err="1">
                <a:latin typeface="Constantia"/>
                <a:cs typeface="Calibri"/>
              </a:rPr>
              <a:t>menino</a:t>
            </a:r>
            <a:r>
              <a:rPr lang="en-US" sz="2000" dirty="0">
                <a:latin typeface="Constantia"/>
                <a:cs typeface="Calibri"/>
              </a:rPr>
              <a:t>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atacado</a:t>
            </a:r>
            <a:r>
              <a:rPr lang="en-US" sz="2000" dirty="0">
                <a:latin typeface="Constantia"/>
                <a:cs typeface="Calibri"/>
              </a:rPr>
              <a:t> </a:t>
            </a:r>
            <a:r>
              <a:rPr lang="en-US" sz="2000" dirty="0" err="1">
                <a:latin typeface="Constantia"/>
                <a:cs typeface="Calibri"/>
              </a:rPr>
              <a:t>por</a:t>
            </a:r>
            <a:r>
              <a:rPr lang="en-US" sz="2000" dirty="0">
                <a:latin typeface="Constantia"/>
                <a:cs typeface="Calibri"/>
              </a:rPr>
              <a:t> </a:t>
            </a:r>
            <a:r>
              <a:rPr lang="en-US" sz="2000" dirty="0" err="1">
                <a:latin typeface="Constantia"/>
                <a:cs typeface="Calibri"/>
              </a:rPr>
              <a:t>piratas</a:t>
            </a:r>
            <a:r>
              <a:rPr lang="en-US" sz="2000" dirty="0">
                <a:latin typeface="Constantia"/>
                <a:cs typeface="Calibri"/>
              </a:rPr>
              <a:t> </a:t>
            </a:r>
            <a:r>
              <a:rPr lang="en-US" sz="2000" dirty="0" err="1">
                <a:latin typeface="Constantia"/>
                <a:cs typeface="Calibri"/>
              </a:rPr>
              <a:t>franceses</a:t>
            </a:r>
            <a:r>
              <a:rPr lang="en-US" sz="2000" dirty="0">
                <a:latin typeface="Constantia"/>
                <a:cs typeface="Calibri"/>
              </a:rPr>
              <a:t>, e o </a:t>
            </a:r>
            <a:r>
              <a:rPr lang="en-US" sz="2000" dirty="0" err="1">
                <a:latin typeface="Constantia"/>
                <a:cs typeface="Calibri"/>
              </a:rPr>
              <a:t>garoto</a:t>
            </a:r>
            <a:r>
              <a:rPr lang="en-US" sz="2000" dirty="0">
                <a:latin typeface="Constantia"/>
                <a:cs typeface="Calibri"/>
              </a:rPr>
              <a:t>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deslocado</a:t>
            </a:r>
            <a:r>
              <a:rPr lang="en-US" sz="2000" dirty="0">
                <a:latin typeface="Constantia"/>
                <a:cs typeface="Calibri"/>
              </a:rPr>
              <a:t> para ser </a:t>
            </a:r>
            <a:r>
              <a:rPr lang="en-US" sz="2000" dirty="0" err="1">
                <a:latin typeface="Constantia"/>
                <a:cs typeface="Calibri"/>
              </a:rPr>
              <a:t>propriedade</a:t>
            </a:r>
            <a:r>
              <a:rPr lang="en-US" sz="2000" dirty="0">
                <a:latin typeface="Constantia"/>
                <a:cs typeface="Calibri"/>
              </a:rPr>
              <a:t> de outro rei, Henrique II, da </a:t>
            </a:r>
            <a:r>
              <a:rPr lang="en-US" sz="2000" dirty="0" err="1">
                <a:latin typeface="Constantia"/>
                <a:cs typeface="Calibri"/>
              </a:rPr>
              <a:t>França</a:t>
            </a:r>
            <a:r>
              <a:rPr lang="en-US" sz="2000" dirty="0">
                <a:latin typeface="Constantia"/>
                <a:cs typeface="Calibri"/>
              </a:rPr>
              <a:t>. Este rei </a:t>
            </a:r>
            <a:r>
              <a:rPr lang="en-US" sz="2000" dirty="0" err="1">
                <a:latin typeface="Constantia"/>
                <a:cs typeface="Calibri"/>
              </a:rPr>
              <a:t>tentou</a:t>
            </a:r>
            <a:r>
              <a:rPr lang="en-US" sz="2000" dirty="0">
                <a:latin typeface="Constantia"/>
                <a:cs typeface="Calibri"/>
              </a:rPr>
              <a:t> "</a:t>
            </a:r>
            <a:r>
              <a:rPr lang="en-US" sz="2000" dirty="0" err="1">
                <a:latin typeface="Constantia"/>
                <a:cs typeface="Calibri"/>
              </a:rPr>
              <a:t>humanizar</a:t>
            </a:r>
            <a:r>
              <a:rPr lang="en-US" sz="2000" dirty="0">
                <a:latin typeface="Constantia"/>
                <a:cs typeface="Calibri"/>
              </a:rPr>
              <a:t>" Pedro, no </a:t>
            </a:r>
            <a:r>
              <a:rPr lang="en-US" sz="2000" dirty="0" err="1">
                <a:latin typeface="Constantia"/>
                <a:cs typeface="Calibri"/>
              </a:rPr>
              <a:t>sentido</a:t>
            </a:r>
            <a:r>
              <a:rPr lang="en-US" sz="2000" dirty="0">
                <a:latin typeface="Constantia"/>
                <a:cs typeface="Calibri"/>
              </a:rPr>
              <a:t> de que </a:t>
            </a:r>
            <a:r>
              <a:rPr lang="en-US" sz="2000" dirty="0" err="1">
                <a:latin typeface="Constantia"/>
                <a:cs typeface="Calibri"/>
              </a:rPr>
              <a:t>este</a:t>
            </a:r>
            <a:r>
              <a:rPr lang="en-US" sz="2000" dirty="0">
                <a:latin typeface="Constantia"/>
                <a:cs typeface="Calibri"/>
              </a:rPr>
              <a:t> </a:t>
            </a:r>
            <a:r>
              <a:rPr lang="en-US" sz="2000" dirty="0" err="1">
                <a:latin typeface="Constantia"/>
                <a:cs typeface="Calibri"/>
              </a:rPr>
              <a:t>ainda</a:t>
            </a:r>
            <a:r>
              <a:rPr lang="en-US" sz="2000" dirty="0">
                <a:latin typeface="Constantia"/>
                <a:cs typeface="Calibri"/>
              </a:rPr>
              <a:t> </a:t>
            </a:r>
            <a:r>
              <a:rPr lang="en-US" sz="2000" dirty="0" err="1">
                <a:latin typeface="Constantia"/>
                <a:cs typeface="Calibri"/>
              </a:rPr>
              <a:t>não</a:t>
            </a:r>
            <a:r>
              <a:rPr lang="en-US" sz="2000" dirty="0">
                <a:latin typeface="Constantia"/>
                <a:cs typeface="Calibri"/>
              </a:rPr>
              <a:t> era visto pela </a:t>
            </a:r>
            <a:r>
              <a:rPr lang="en-US" sz="2000" dirty="0" err="1">
                <a:latin typeface="Constantia"/>
                <a:cs typeface="Calibri"/>
              </a:rPr>
              <a:t>sociedade</a:t>
            </a:r>
            <a:r>
              <a:rPr lang="en-US" sz="2000" dirty="0">
                <a:latin typeface="Constantia"/>
                <a:cs typeface="Calibri"/>
              </a:rPr>
              <a:t> </a:t>
            </a:r>
            <a:r>
              <a:rPr lang="en-US" sz="2000" dirty="0" err="1">
                <a:latin typeface="Constantia"/>
                <a:cs typeface="Calibri"/>
              </a:rPr>
              <a:t>como</a:t>
            </a:r>
            <a:r>
              <a:rPr lang="en-US" sz="2000" dirty="0">
                <a:latin typeface="Constantia"/>
                <a:cs typeface="Calibri"/>
              </a:rPr>
              <a:t> um ser </a:t>
            </a:r>
            <a:r>
              <a:rPr lang="en-US" sz="2000" dirty="0" err="1">
                <a:latin typeface="Constantia"/>
                <a:cs typeface="Calibri"/>
              </a:rPr>
              <a:t>humano</a:t>
            </a:r>
            <a:r>
              <a:rPr lang="en-US" sz="2000" dirty="0">
                <a:latin typeface="Constantia"/>
                <a:cs typeface="Calibri"/>
              </a:rPr>
              <a:t>.</a:t>
            </a:r>
          </a:p>
        </p:txBody>
      </p:sp>
    </p:spTree>
    <p:extLst>
      <p:ext uri="{BB962C8B-B14F-4D97-AF65-F5344CB8AC3E}">
        <p14:creationId xmlns:p14="http://schemas.microsoft.com/office/powerpoint/2010/main" val="20803726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O possível casal por trás de 'A Bela e a Fera' não teve um final feliz -  MDig">
            <a:extLst>
              <a:ext uri="{FF2B5EF4-FFF2-40B4-BE49-F238E27FC236}">
                <a16:creationId xmlns:a16="http://schemas.microsoft.com/office/drawing/2014/main" id="{CFB5BEE5-72FF-B704-9013-BFA791D66C4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A732666-9384-4A02-8023-32F524C2FFC8}"/>
              </a:ext>
            </a:extLst>
          </p:cNvPr>
          <p:cNvSpPr>
            <a:spLocks noGrp="1"/>
          </p:cNvSpPr>
          <p:nvPr>
            <p:ph type="title"/>
          </p:nvPr>
        </p:nvSpPr>
        <p:spPr>
          <a:xfrm>
            <a:off x="838199" y="365125"/>
            <a:ext cx="10664687" cy="1325563"/>
          </a:xfrm>
        </p:spPr>
        <p:txBody>
          <a:bodyPr>
            <a:normAutofit/>
          </a:bodyPr>
          <a:lstStyle/>
          <a:p>
            <a:r>
              <a:rPr lang="pt-BR" b="1" dirty="0">
                <a:solidFill>
                  <a:schemeClr val="accent2"/>
                </a:solidFill>
                <a:latin typeface="Constantia" panose="02030602050306030303" pitchFamily="18" charset="0"/>
              </a:rPr>
              <a:t>POSSÍVEL INSPIRAÇÃO DA HISTÓRIA</a:t>
            </a:r>
          </a:p>
        </p:txBody>
      </p:sp>
      <p:sp>
        <p:nvSpPr>
          <p:cNvPr id="3" name="Espaço Reservado para Conteúdo 2">
            <a:extLst>
              <a:ext uri="{FF2B5EF4-FFF2-40B4-BE49-F238E27FC236}">
                <a16:creationId xmlns:a16="http://schemas.microsoft.com/office/drawing/2014/main" id="{DACCF1A2-7449-3C0D-4BDF-7A15D7BC656D}"/>
              </a:ext>
            </a:extLst>
          </p:cNvPr>
          <p:cNvSpPr>
            <a:spLocks noGrp="1"/>
          </p:cNvSpPr>
          <p:nvPr>
            <p:ph idx="1"/>
          </p:nvPr>
        </p:nvSpPr>
        <p:spPr>
          <a:xfrm>
            <a:off x="838200" y="1921565"/>
            <a:ext cx="10515600" cy="4255398"/>
          </a:xfrm>
        </p:spPr>
        <p:txBody>
          <a:bodyPr>
            <a:normAutofit/>
          </a:bodyPr>
          <a:lstStyle/>
          <a:p>
            <a:pPr marL="0" indent="0">
              <a:buNone/>
            </a:pPr>
            <a:r>
              <a:rPr lang="pt-BR" dirty="0">
                <a:solidFill>
                  <a:srgbClr val="FFFFFF"/>
                </a:solidFill>
                <a:latin typeface="Constantia" panose="02030602050306030303" pitchFamily="18" charset="0"/>
              </a:rPr>
              <a:t>Ensinou-lhe a ler e escrever, fez dele um poliglota e o vestiu como um nobre. Com a morte de Henrique II, Catarina de Médici, a viúva que assumiu o reino, casou Pedro com uma bela mulher, que também se chamava Catarina, com o objetivo de testar a genética do casal. Apesar do susto inicial da mulher com a aparência de seu marido, a relação amorosa do casal com o tempo melhorou e se tornou bem-sucedida. Eles tiveram sete filhos, do qual quatro nasceram com </a:t>
            </a:r>
            <a:r>
              <a:rPr lang="pt-BR" dirty="0" err="1">
                <a:solidFill>
                  <a:srgbClr val="FFFFFF"/>
                </a:solidFill>
                <a:latin typeface="Constantia" panose="02030602050306030303" pitchFamily="18" charset="0"/>
              </a:rPr>
              <a:t>hipertricose</a:t>
            </a:r>
            <a:r>
              <a:rPr lang="pt-BR" dirty="0">
                <a:solidFill>
                  <a:srgbClr val="FFFFFF"/>
                </a:solidFill>
                <a:latin typeface="Constantia" panose="02030602050306030303" pitchFamily="18" charset="0"/>
              </a:rPr>
              <a:t>.</a:t>
            </a:r>
          </a:p>
        </p:txBody>
      </p:sp>
    </p:spTree>
    <p:extLst>
      <p:ext uri="{BB962C8B-B14F-4D97-AF65-F5344CB8AC3E}">
        <p14:creationId xmlns:p14="http://schemas.microsoft.com/office/powerpoint/2010/main" val="3286412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useBgFill="1">
        <p:nvSpPr>
          <p:cNvPr id="6376" name="Rectangle 6375">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BF241-2910-DA07-E798-83F46A3C760F}"/>
              </a:ext>
            </a:extLst>
          </p:cNvPr>
          <p:cNvSpPr>
            <a:spLocks noGrp="1"/>
          </p:cNvSpPr>
          <p:nvPr>
            <p:ph type="title"/>
          </p:nvPr>
        </p:nvSpPr>
        <p:spPr>
          <a:xfrm>
            <a:off x="609600" y="0"/>
            <a:ext cx="6263894" cy="1152939"/>
          </a:xfrm>
        </p:spPr>
        <p:txBody>
          <a:bodyPr anchor="b">
            <a:normAutofit/>
          </a:bodyPr>
          <a:lstStyle/>
          <a:p>
            <a:r>
              <a:rPr lang="en-US" b="1" dirty="0">
                <a:solidFill>
                  <a:schemeClr val="accent4">
                    <a:lumMod val="60000"/>
                    <a:lumOff val="40000"/>
                  </a:schemeClr>
                </a:solidFill>
                <a:latin typeface="Goudy Old Style" panose="02020502050305020303" pitchFamily="18" charset="0"/>
                <a:cs typeface="Calibri Light"/>
              </a:rPr>
              <a:t>ADAPTAÇÕES</a:t>
            </a:r>
            <a:endParaRPr lang="en-US" b="1" dirty="0">
              <a:solidFill>
                <a:schemeClr val="accent4">
                  <a:lumMod val="60000"/>
                  <a:lumOff val="40000"/>
                </a:schemeClr>
              </a:solidFill>
              <a:latin typeface="Goudy Old Style" panose="02020502050305020303" pitchFamily="18" charset="0"/>
            </a:endParaRPr>
          </a:p>
        </p:txBody>
      </p:sp>
      <p:sp>
        <p:nvSpPr>
          <p:cNvPr id="3" name="Content Placeholder 2">
            <a:extLst>
              <a:ext uri="{FF2B5EF4-FFF2-40B4-BE49-F238E27FC236}">
                <a16:creationId xmlns:a16="http://schemas.microsoft.com/office/drawing/2014/main" id="{CEAE7801-7584-A847-EA5E-1F6527194FDD}"/>
              </a:ext>
            </a:extLst>
          </p:cNvPr>
          <p:cNvSpPr>
            <a:spLocks noGrp="1"/>
          </p:cNvSpPr>
          <p:nvPr>
            <p:ph idx="1"/>
          </p:nvPr>
        </p:nvSpPr>
        <p:spPr>
          <a:xfrm>
            <a:off x="609600" y="1669773"/>
            <a:ext cx="4788676" cy="4913051"/>
          </a:xfrm>
        </p:spPr>
        <p:txBody>
          <a:bodyPr>
            <a:noAutofit/>
          </a:bodyPr>
          <a:lstStyle/>
          <a:p>
            <a:pPr marL="0" indent="0">
              <a:buNone/>
            </a:pPr>
            <a:r>
              <a:rPr lang="pt-BR" sz="1900" dirty="0">
                <a:solidFill>
                  <a:schemeClr val="bg1">
                    <a:lumMod val="95000"/>
                  </a:schemeClr>
                </a:solidFill>
                <a:latin typeface="Constantia" panose="02030602050306030303" pitchFamily="18" charset="0"/>
              </a:rPr>
              <a:t>O conto já foi adaptado diversas vezes, tanto para musicais, filmes, animações, live-actions, seriados televisionais, etc. Aqui estão algumas das adaptações feitas dele ao longo da história:</a:t>
            </a:r>
          </a:p>
          <a:p>
            <a:pPr marL="0" indent="0">
              <a:buNone/>
            </a:pPr>
            <a:endParaRPr lang="pt-BR" sz="1900" dirty="0">
              <a:solidFill>
                <a:schemeClr val="bg1">
                  <a:lumMod val="95000"/>
                </a:schemeClr>
              </a:solidFill>
              <a:latin typeface="Constantia" panose="02030602050306030303" pitchFamily="18" charset="0"/>
            </a:endParaRPr>
          </a:p>
          <a:p>
            <a:r>
              <a:rPr lang="pt-BR" sz="1900" dirty="0">
                <a:solidFill>
                  <a:srgbClr val="FFC000"/>
                </a:solidFill>
                <a:latin typeface="Constantia" panose="02030602050306030303" pitchFamily="18" charset="0"/>
              </a:rPr>
              <a:t>Filme live-action de A Bela e a Fera em 1946 (França)</a:t>
            </a:r>
          </a:p>
          <a:p>
            <a:r>
              <a:rPr lang="pt-BR" sz="1900" dirty="0">
                <a:solidFill>
                  <a:srgbClr val="FFC000"/>
                </a:solidFill>
                <a:latin typeface="Constantia" panose="02030602050306030303" pitchFamily="18" charset="0"/>
              </a:rPr>
              <a:t>Filme live-action de A Bela e a Fera em 1962 (EUA)</a:t>
            </a:r>
          </a:p>
          <a:p>
            <a:r>
              <a:rPr lang="pt-BR" sz="1900" dirty="0">
                <a:solidFill>
                  <a:srgbClr val="FFC000"/>
                </a:solidFill>
                <a:latin typeface="Constantia" panose="02030602050306030303" pitchFamily="18" charset="0"/>
              </a:rPr>
              <a:t>Filme animado de A Bela e a Fera em 1991 pela Disney (EUA)</a:t>
            </a:r>
          </a:p>
          <a:p>
            <a:r>
              <a:rPr lang="pt-BR" sz="1900" dirty="0">
                <a:solidFill>
                  <a:srgbClr val="FFC000"/>
                </a:solidFill>
                <a:latin typeface="Constantia" panose="02030602050306030303" pitchFamily="18" charset="0"/>
              </a:rPr>
              <a:t>Filme live-action de A Bela e a Fera em 2014 (França)</a:t>
            </a:r>
          </a:p>
          <a:p>
            <a:r>
              <a:rPr lang="pt-BR" sz="1900" dirty="0">
                <a:solidFill>
                  <a:srgbClr val="FFC000"/>
                </a:solidFill>
                <a:latin typeface="Constantia" panose="02030602050306030303" pitchFamily="18" charset="0"/>
              </a:rPr>
              <a:t>Filme live-action de A Bela e a Fera em 2017 pela Disney (EUA)</a:t>
            </a:r>
            <a:endParaRPr lang="en-US" sz="1900" dirty="0">
              <a:solidFill>
                <a:srgbClr val="FFC000"/>
              </a:solidFill>
              <a:latin typeface="Constantia" panose="02030602050306030303" pitchFamily="18" charset="0"/>
            </a:endParaRPr>
          </a:p>
        </p:txBody>
      </p:sp>
      <p:pic>
        <p:nvPicPr>
          <p:cNvPr id="6148" name="Picture 4" descr="Mulher com a mão no rosto&#10;&#10;Descrição gerada automaticamente com confiança baixa">
            <a:extLst>
              <a:ext uri="{FF2B5EF4-FFF2-40B4-BE49-F238E27FC236}">
                <a16:creationId xmlns:a16="http://schemas.microsoft.com/office/drawing/2014/main" id="{18002912-1E26-9A1F-0A58-1FC9030F6B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93" r="-1" b="-1"/>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2CA3F6-CAB0-DA55-2A4A-FF25A9F4F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7" r="26307" b="3"/>
          <a:stretch/>
        </p:blipFill>
        <p:spPr bwMode="auto">
          <a:xfrm>
            <a:off x="5479343" y="2333597"/>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6152" name="Picture 8" descr="Homem com gato no colo&#10;&#10;Descrição gerada automaticamente com confiança baixa">
            <a:extLst>
              <a:ext uri="{FF2B5EF4-FFF2-40B4-BE49-F238E27FC236}">
                <a16:creationId xmlns:a16="http://schemas.microsoft.com/office/drawing/2014/main" id="{A207FAB8-98BA-5F2C-D88D-20CB54401F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81" r="7833" b="2"/>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91027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30 anos de A Bela e a Fera: como o filme de animação mudou o cinema?">
            <a:extLst>
              <a:ext uri="{FF2B5EF4-FFF2-40B4-BE49-F238E27FC236}">
                <a16:creationId xmlns:a16="http://schemas.microsoft.com/office/drawing/2014/main" id="{BB592270-70FA-D29D-3886-10B85F76CF6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7887FC-FEC1-57BC-1E3C-A151E71049A8}"/>
              </a:ext>
            </a:extLst>
          </p:cNvPr>
          <p:cNvSpPr>
            <a:spLocks noGrp="1"/>
          </p:cNvSpPr>
          <p:nvPr>
            <p:ph type="title"/>
          </p:nvPr>
        </p:nvSpPr>
        <p:spPr>
          <a:xfrm>
            <a:off x="841249" y="941832"/>
            <a:ext cx="10506456" cy="2001844"/>
          </a:xfrm>
        </p:spPr>
        <p:txBody>
          <a:bodyPr anchor="b">
            <a:normAutofit/>
          </a:bodyPr>
          <a:lstStyle/>
          <a:p>
            <a:r>
              <a:rPr lang="en-US" sz="5000" b="1" dirty="0">
                <a:solidFill>
                  <a:srgbClr val="FFFF00"/>
                </a:solidFill>
                <a:latin typeface="Goudy Old Style" panose="02020502050305020303" pitchFamily="18" charset="0"/>
                <a:cs typeface="Calibri Light"/>
              </a:rPr>
              <a:t>ADAPTAÇÃO DA DISNEY EM ANIMAÇÃO (1991)</a:t>
            </a:r>
            <a:endParaRPr lang="en-US" sz="5000" b="1" dirty="0">
              <a:solidFill>
                <a:srgbClr val="FFFF00"/>
              </a:solidFill>
              <a:latin typeface="Goudy Old Style" panose="02020502050305020303" pitchFamily="18" charset="0"/>
            </a:endParaRPr>
          </a:p>
        </p:txBody>
      </p:sp>
      <p:sp>
        <p:nvSpPr>
          <p:cNvPr id="7177" name="Rectangle 71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79" name="Rectangle 71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A26DD7B-D7EE-5691-1643-1F484C4D4CE3}"/>
              </a:ext>
            </a:extLst>
          </p:cNvPr>
          <p:cNvSpPr>
            <a:spLocks noGrp="1"/>
          </p:cNvSpPr>
          <p:nvPr>
            <p:ph idx="1"/>
          </p:nvPr>
        </p:nvSpPr>
        <p:spPr>
          <a:xfrm>
            <a:off x="841248" y="3557016"/>
            <a:ext cx="10506456" cy="2615184"/>
          </a:xfrm>
        </p:spPr>
        <p:txBody>
          <a:bodyPr>
            <a:normAutofit/>
          </a:bodyPr>
          <a:lstStyle/>
          <a:p>
            <a:r>
              <a:rPr lang="pt-BR" sz="2400" dirty="0">
                <a:solidFill>
                  <a:schemeClr val="accent4">
                    <a:lumMod val="40000"/>
                    <a:lumOff val="60000"/>
                  </a:schemeClr>
                </a:solidFill>
                <a:latin typeface="Constantia" panose="02030602050306030303" pitchFamily="18" charset="0"/>
              </a:rPr>
              <a:t>Em 1991, a Disney produziu uma adaptação em animação do conto da Bela e a Fera, dirigida por Gary </a:t>
            </a:r>
            <a:r>
              <a:rPr lang="pt-BR" sz="2400" dirty="0" err="1">
                <a:solidFill>
                  <a:schemeClr val="accent4">
                    <a:lumMod val="40000"/>
                    <a:lumOff val="60000"/>
                  </a:schemeClr>
                </a:solidFill>
                <a:latin typeface="Constantia" panose="02030602050306030303" pitchFamily="18" charset="0"/>
              </a:rPr>
              <a:t>Trousdale</a:t>
            </a:r>
            <a:r>
              <a:rPr lang="pt-BR" sz="2400" dirty="0">
                <a:solidFill>
                  <a:schemeClr val="accent4">
                    <a:lumMod val="40000"/>
                    <a:lumOff val="60000"/>
                  </a:schemeClr>
                </a:solidFill>
                <a:latin typeface="Constantia" panose="02030602050306030303" pitchFamily="18" charset="0"/>
              </a:rPr>
              <a:t> e Kirk Wise, com a trilha sonora de Alan </a:t>
            </a:r>
            <a:r>
              <a:rPr lang="pt-BR" sz="2400" dirty="0" err="1">
                <a:solidFill>
                  <a:schemeClr val="accent4">
                    <a:lumMod val="40000"/>
                    <a:lumOff val="60000"/>
                  </a:schemeClr>
                </a:solidFill>
                <a:latin typeface="Constantia" panose="02030602050306030303" pitchFamily="18" charset="0"/>
              </a:rPr>
              <a:t>Menken</a:t>
            </a:r>
            <a:r>
              <a:rPr lang="pt-BR" sz="2400" dirty="0">
                <a:solidFill>
                  <a:schemeClr val="accent4">
                    <a:lumMod val="40000"/>
                    <a:lumOff val="60000"/>
                  </a:schemeClr>
                </a:solidFill>
                <a:latin typeface="Constantia" panose="02030602050306030303" pitchFamily="18" charset="0"/>
              </a:rPr>
              <a:t> e Howard </a:t>
            </a:r>
            <a:r>
              <a:rPr lang="pt-BR" sz="2400" dirty="0" err="1">
                <a:solidFill>
                  <a:schemeClr val="accent4">
                    <a:lumMod val="40000"/>
                    <a:lumOff val="60000"/>
                  </a:schemeClr>
                </a:solidFill>
                <a:latin typeface="Constantia" panose="02030602050306030303" pitchFamily="18" charset="0"/>
              </a:rPr>
              <a:t>Ashman</a:t>
            </a:r>
            <a:r>
              <a:rPr lang="pt-BR" sz="2400" dirty="0">
                <a:solidFill>
                  <a:schemeClr val="accent4">
                    <a:lumMod val="40000"/>
                    <a:lumOff val="60000"/>
                  </a:schemeClr>
                </a:solidFill>
                <a:latin typeface="Constantia" panose="02030602050306030303" pitchFamily="18" charset="0"/>
              </a:rPr>
              <a:t>. Em geral, a história segue um enredo bastante diferente do que foi apresentado por Villeneuve e Beaumont, criando um roteiro praticamente original, mantendo apenas as estruturas básicas do conto original. A obra recebeu dois prêmios (Melhor Trilha Sonora e Melhor Canção Original), e também foi indicado para outros quatro.</a:t>
            </a:r>
            <a:endParaRPr lang="en-US" sz="2400" dirty="0">
              <a:solidFill>
                <a:schemeClr val="accent4">
                  <a:lumMod val="40000"/>
                  <a:lumOff val="60000"/>
                </a:schemeClr>
              </a:solidFill>
              <a:latin typeface="Constantia" panose="02030602050306030303" pitchFamily="18" charset="0"/>
            </a:endParaRPr>
          </a:p>
        </p:txBody>
      </p:sp>
    </p:spTree>
    <p:extLst>
      <p:ext uri="{BB962C8B-B14F-4D97-AF65-F5344CB8AC3E}">
        <p14:creationId xmlns:p14="http://schemas.microsoft.com/office/powerpoint/2010/main" val="421915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75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506</TotalTime>
  <Words>1302</Words>
  <Application>Microsoft Office PowerPoint</Application>
  <PresentationFormat>Widescreen</PresentationFormat>
  <Paragraphs>53</Paragraphs>
  <Slides>25</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25</vt:i4>
      </vt:variant>
    </vt:vector>
  </HeadingPairs>
  <TitlesOfParts>
    <vt:vector size="33" baseType="lpstr">
      <vt:lpstr>Arial</vt:lpstr>
      <vt:lpstr>Calibri</vt:lpstr>
      <vt:lpstr>Calibri Light</vt:lpstr>
      <vt:lpstr>Constantia</vt:lpstr>
      <vt:lpstr>Copperplate Gothic Light</vt:lpstr>
      <vt:lpstr>Goudy Old Style</vt:lpstr>
      <vt:lpstr>Sabon Next LT</vt:lpstr>
      <vt:lpstr>office theme</vt:lpstr>
      <vt:lpstr>A BELA E A FERA</vt:lpstr>
      <vt:lpstr>Apresentação do PowerPoint</vt:lpstr>
      <vt:lpstr>O ENREDO DO CONTO</vt:lpstr>
      <vt:lpstr>O ENREDO DO CONTO</vt:lpstr>
      <vt:lpstr>DIFERENÇAS ENTRE AS DUAS VERSÕES DO CONTO</vt:lpstr>
      <vt:lpstr>POSSÍVEL INSPIRAÇÃO DA HISTÓRIA</vt:lpstr>
      <vt:lpstr>POSSÍVEL INSPIRAÇÃO DA HISTÓRIA</vt:lpstr>
      <vt:lpstr>ADAPTAÇÕES</vt:lpstr>
      <vt:lpstr>ADAPTAÇÃO DA DISNEY EM ANIMAÇÃO (1991)</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FIDELIDADE DA DISNEY PARA COM O CONTO ORIGINAL</vt:lpstr>
      <vt:lpstr>REFERÊNCIAS BIBLIOGRÁFICAS</vt:lpstr>
      <vt:lpstr>CRÉDITOS FINAIS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GABRIEL DE SOUZA SANTOS</cp:lastModifiedBy>
  <cp:revision>249</cp:revision>
  <dcterms:created xsi:type="dcterms:W3CDTF">2023-02-05T11:22:46Z</dcterms:created>
  <dcterms:modified xsi:type="dcterms:W3CDTF">2023-03-04T15:24:11Z</dcterms:modified>
</cp:coreProperties>
</file>